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87" r:id="rId2"/>
    <p:sldId id="391" r:id="rId3"/>
    <p:sldId id="399" r:id="rId4"/>
    <p:sldId id="398" r:id="rId5"/>
    <p:sldId id="412" r:id="rId6"/>
    <p:sldId id="418" r:id="rId7"/>
    <p:sldId id="414" r:id="rId8"/>
    <p:sldId id="415" r:id="rId9"/>
    <p:sldId id="416" r:id="rId10"/>
    <p:sldId id="417" r:id="rId11"/>
    <p:sldId id="410" r:id="rId12"/>
    <p:sldId id="404" r:id="rId13"/>
    <p:sldId id="405" r:id="rId14"/>
    <p:sldId id="403" r:id="rId15"/>
    <p:sldId id="407" r:id="rId16"/>
    <p:sldId id="406" r:id="rId17"/>
    <p:sldId id="408" r:id="rId18"/>
    <p:sldId id="409" r:id="rId19"/>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9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Schumacher" initials="SS" lastIdx="0" clrIdx="0">
    <p:extLst/>
  </p:cmAuthor>
  <p:cmAuthor id="2" name="Leah Archibald" initials="LA" lastIdx="1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9"/>
    <a:srgbClr val="DFDBD5"/>
    <a:srgbClr val="C9C2BB"/>
    <a:srgbClr val="B2ACA5"/>
    <a:srgbClr val="BCB6AF"/>
    <a:srgbClr val="928A82"/>
    <a:srgbClr val="F77135"/>
    <a:srgbClr val="FF0000"/>
    <a:srgbClr val="0076C0"/>
    <a:srgbClr val="005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2" autoAdjust="0"/>
    <p:restoredTop sz="98544" autoAdjust="0"/>
  </p:normalViewPr>
  <p:slideViewPr>
    <p:cSldViewPr>
      <p:cViewPr varScale="1">
        <p:scale>
          <a:sx n="115" d="100"/>
          <a:sy n="115" d="100"/>
        </p:scale>
        <p:origin x="1596" y="114"/>
      </p:cViewPr>
      <p:guideLst>
        <p:guide orient="horz" pos="2160"/>
        <p:guide pos="2880"/>
        <p:guide orient="horz" pos="91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51" d="100"/>
          <a:sy n="151" d="100"/>
        </p:scale>
        <p:origin x="343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Seattle</c:v>
                </c:pt>
              </c:strCache>
            </c:strRef>
          </c:tx>
          <c:spPr>
            <a:solidFill>
              <a:srgbClr val="F15A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Sheet1!$A$2:$A$6</c:f>
              <c:numCache>
                <c:formatCode>General</c:formatCode>
                <c:ptCount val="5"/>
                <c:pt idx="0">
                  <c:v>2000</c:v>
                </c:pt>
                <c:pt idx="1">
                  <c:v>2005</c:v>
                </c:pt>
                <c:pt idx="2">
                  <c:v>2010</c:v>
                </c:pt>
                <c:pt idx="3">
                  <c:v>2015</c:v>
                </c:pt>
                <c:pt idx="4">
                  <c:v>2019</c:v>
                </c:pt>
              </c:numCache>
            </c:numRef>
          </c:cat>
          <c:val>
            <c:numRef>
              <c:f>Sheet1!$B$2:$B$6</c:f>
              <c:numCache>
                <c:formatCode>#,##0</c:formatCode>
                <c:ptCount val="5"/>
                <c:pt idx="0">
                  <c:v>6900</c:v>
                </c:pt>
                <c:pt idx="1">
                  <c:v>7910</c:v>
                </c:pt>
                <c:pt idx="2">
                  <c:v>9022</c:v>
                </c:pt>
                <c:pt idx="3">
                  <c:v>10047</c:v>
                </c:pt>
                <c:pt idx="4">
                  <c:v>11199</c:v>
                </c:pt>
              </c:numCache>
            </c:numRef>
          </c:val>
          <c:extLst>
            <c:ext xmlns:c16="http://schemas.microsoft.com/office/drawing/2014/chart" uri="{C3380CC4-5D6E-409C-BE32-E72D297353CC}">
              <c16:uniqueId val="{00000000-103A-49F9-A46A-1CF0CF2F923D}"/>
            </c:ext>
          </c:extLst>
        </c:ser>
        <c:dLbls>
          <c:dLblPos val="outEnd"/>
          <c:showLegendKey val="0"/>
          <c:showVal val="1"/>
          <c:showCatName val="0"/>
          <c:showSerName val="0"/>
          <c:showPercent val="0"/>
          <c:showBubbleSize val="0"/>
        </c:dLbls>
        <c:gapWidth val="100"/>
        <c:overlap val="-27"/>
        <c:axId val="2125393744"/>
        <c:axId val="2125400288"/>
      </c:barChart>
      <c:catAx>
        <c:axId val="212539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5400288"/>
        <c:crosses val="autoZero"/>
        <c:auto val="1"/>
        <c:lblAlgn val="ctr"/>
        <c:lblOffset val="100"/>
        <c:noMultiLvlLbl val="0"/>
      </c:catAx>
      <c:valAx>
        <c:axId val="2125400288"/>
        <c:scaling>
          <c:orientation val="minMax"/>
          <c:min val="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5393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78" tIns="46639" rIns="93278" bIns="46639" numCol="1" anchor="t" anchorCtr="0" compatLnSpc="1">
            <a:prstTxWarp prst="textNoShape">
              <a:avLst/>
            </a:prstTxWarp>
          </a:bodyPr>
          <a:lstStyle>
            <a:lvl1pPr defTabSz="933450">
              <a:defRPr sz="1200"/>
            </a:lvl1pPr>
          </a:lstStyle>
          <a:p>
            <a:pPr>
              <a:defRPr/>
            </a:pPr>
            <a:endParaRPr lang="en-US"/>
          </a:p>
        </p:txBody>
      </p:sp>
      <p:sp>
        <p:nvSpPr>
          <p:cNvPr id="43011"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3278" tIns="46639" rIns="93278" bIns="46639" numCol="1" anchor="t" anchorCtr="0" compatLnSpc="1">
            <a:prstTxWarp prst="textNoShape">
              <a:avLst/>
            </a:prstTxWarp>
          </a:bodyPr>
          <a:lstStyle>
            <a:lvl1pPr algn="r" defTabSz="933450">
              <a:defRPr sz="1200"/>
            </a:lvl1pPr>
          </a:lstStyle>
          <a:p>
            <a:pPr>
              <a:defRPr/>
            </a:pPr>
            <a:endParaRPr lang="en-US"/>
          </a:p>
        </p:txBody>
      </p:sp>
      <p:sp>
        <p:nvSpPr>
          <p:cNvPr id="43012" name="Rectangle 4"/>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3278" tIns="46639" rIns="93278" bIns="46639" numCol="1" anchor="b" anchorCtr="0" compatLnSpc="1">
            <a:prstTxWarp prst="textNoShape">
              <a:avLst/>
            </a:prstTxWarp>
          </a:bodyPr>
          <a:lstStyle>
            <a:lvl1pPr defTabSz="933450">
              <a:defRPr sz="1200"/>
            </a:lvl1pPr>
          </a:lstStyle>
          <a:p>
            <a:pPr>
              <a:defRPr/>
            </a:pPr>
            <a:endParaRPr lang="en-US"/>
          </a:p>
        </p:txBody>
      </p:sp>
      <p:sp>
        <p:nvSpPr>
          <p:cNvPr id="43013"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3278" tIns="46639" rIns="93278" bIns="46639" numCol="1" anchor="b" anchorCtr="0" compatLnSpc="1">
            <a:prstTxWarp prst="textNoShape">
              <a:avLst/>
            </a:prstTxWarp>
          </a:bodyPr>
          <a:lstStyle>
            <a:lvl1pPr algn="r" defTabSz="933450">
              <a:defRPr sz="1200"/>
            </a:lvl1pPr>
          </a:lstStyle>
          <a:p>
            <a:pPr>
              <a:defRPr/>
            </a:pPr>
            <a:fld id="{DBC86E40-C005-4D14-90C6-A628EEB0335A}" type="slidenum">
              <a:rPr lang="en-US"/>
              <a:pPr>
                <a:defRPr/>
              </a:pPr>
              <a:t>‹#›</a:t>
            </a:fld>
            <a:endParaRPr lang="en-US" dirty="0"/>
          </a:p>
        </p:txBody>
      </p:sp>
    </p:spTree>
    <p:extLst>
      <p:ext uri="{BB962C8B-B14F-4D97-AF65-F5344CB8AC3E}">
        <p14:creationId xmlns:p14="http://schemas.microsoft.com/office/powerpoint/2010/main" val="2573098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6083"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p:cNvSpPr>
            <a:spLocks noGrp="1" noChangeArrowheads="1"/>
          </p:cNvSpPr>
          <p:nvPr>
            <p:ph type="body" sz="quarter" idx="3"/>
          </p:nvPr>
        </p:nvSpPr>
        <p:spPr bwMode="auto">
          <a:xfrm>
            <a:off x="701675" y="4419600"/>
            <a:ext cx="5616575" cy="418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6087"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E7F27F2-6AC4-45CF-A4EA-E970F5FAEEEF}" type="slidenum">
              <a:rPr lang="en-US"/>
              <a:pPr>
                <a:defRPr/>
              </a:pPr>
              <a:t>‹#›</a:t>
            </a:fld>
            <a:endParaRPr lang="en-US" dirty="0"/>
          </a:p>
        </p:txBody>
      </p:sp>
    </p:spTree>
    <p:extLst>
      <p:ext uri="{BB962C8B-B14F-4D97-AF65-F5344CB8AC3E}">
        <p14:creationId xmlns:p14="http://schemas.microsoft.com/office/powerpoint/2010/main" val="4247293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Objective</a:t>
            </a:r>
          </a:p>
        </p:txBody>
      </p:sp>
      <p:sp>
        <p:nvSpPr>
          <p:cNvPr id="4" name="Slide Number Placeholder 3"/>
          <p:cNvSpPr>
            <a:spLocks noGrp="1"/>
          </p:cNvSpPr>
          <p:nvPr>
            <p:ph type="sldNum" sz="quarter" idx="10"/>
          </p:nvPr>
        </p:nvSpPr>
        <p:spPr/>
        <p:txBody>
          <a:bodyPr/>
          <a:lstStyle/>
          <a:p>
            <a:pPr>
              <a:defRPr/>
            </a:pPr>
            <a:fld id="{EE7F27F2-6AC4-45CF-A4EA-E970F5FAEEEF}" type="slidenum">
              <a:rPr lang="en-US" smtClean="0"/>
              <a:pPr>
                <a:defRPr/>
              </a:pPr>
              <a:t>11</a:t>
            </a:fld>
            <a:endParaRPr lang="en-US" dirty="0"/>
          </a:p>
        </p:txBody>
      </p:sp>
    </p:spTree>
    <p:extLst>
      <p:ext uri="{BB962C8B-B14F-4D97-AF65-F5344CB8AC3E}">
        <p14:creationId xmlns:p14="http://schemas.microsoft.com/office/powerpoint/2010/main" val="107828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There</a:t>
            </a:r>
            <a:r>
              <a:rPr lang="en-US" i="0" baseline="0" dirty="0"/>
              <a:t> is a crisis</a:t>
            </a:r>
            <a:endParaRPr lang="en-US" i="0" dirty="0"/>
          </a:p>
        </p:txBody>
      </p:sp>
      <p:sp>
        <p:nvSpPr>
          <p:cNvPr id="4" name="Slide Number Placeholder 3"/>
          <p:cNvSpPr>
            <a:spLocks noGrp="1"/>
          </p:cNvSpPr>
          <p:nvPr>
            <p:ph type="sldNum" sz="quarter" idx="10"/>
          </p:nvPr>
        </p:nvSpPr>
        <p:spPr/>
        <p:txBody>
          <a:bodyPr/>
          <a:lstStyle/>
          <a:p>
            <a:pPr>
              <a:defRPr/>
            </a:pPr>
            <a:fld id="{EE7F27F2-6AC4-45CF-A4EA-E970F5FAEEEF}" type="slidenum">
              <a:rPr lang="en-US" smtClean="0"/>
              <a:pPr>
                <a:defRPr/>
              </a:pPr>
              <a:t>12</a:t>
            </a:fld>
            <a:endParaRPr lang="en-US" dirty="0"/>
          </a:p>
        </p:txBody>
      </p:sp>
    </p:spTree>
    <p:extLst>
      <p:ext uri="{BB962C8B-B14F-4D97-AF65-F5344CB8AC3E}">
        <p14:creationId xmlns:p14="http://schemas.microsoft.com/office/powerpoint/2010/main" val="53373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--Size of the Crisis</a:t>
            </a:r>
          </a:p>
          <a:p>
            <a:r>
              <a:rPr lang="en-US" i="1" dirty="0"/>
              <a:t>The numbers are changing all of the time, but according to the 2019 Count Us In report from All Home King County: </a:t>
            </a:r>
            <a:endParaRPr lang="en-US" dirty="0"/>
          </a:p>
          <a:p>
            <a:r>
              <a:rPr lang="en-US" i="1" dirty="0"/>
              <a:t>There are 11,199 homeless people in Seattle/King County.</a:t>
            </a:r>
            <a:endParaRPr lang="en-US" dirty="0"/>
          </a:p>
          <a:p>
            <a:r>
              <a:rPr lang="en-US" i="1" dirty="0"/>
              <a:t>5,228, or about half, are unsheltered.</a:t>
            </a:r>
            <a:endParaRPr lang="en-US" dirty="0"/>
          </a:p>
          <a:p>
            <a:r>
              <a:rPr lang="en-US" i="1" dirty="0"/>
              <a:t>2,241 are families with children.</a:t>
            </a:r>
            <a:endParaRPr lang="en-US" dirty="0"/>
          </a:p>
          <a:p>
            <a:r>
              <a:rPr lang="en-US" i="1" dirty="0"/>
              <a:t>1,089 are youth and young adults.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E7F27F2-6AC4-45CF-A4EA-E970F5FAEEEF}" type="slidenum">
              <a:rPr lang="en-US" smtClean="0"/>
              <a:pPr>
                <a:defRPr/>
              </a:pPr>
              <a:t>13</a:t>
            </a:fld>
            <a:endParaRPr lang="en-US" dirty="0"/>
          </a:p>
        </p:txBody>
      </p:sp>
    </p:spTree>
    <p:extLst>
      <p:ext uri="{BB962C8B-B14F-4D97-AF65-F5344CB8AC3E}">
        <p14:creationId xmlns:p14="http://schemas.microsoft.com/office/powerpoint/2010/main" val="54528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Colossians</a:t>
            </a:r>
            <a:r>
              <a:rPr lang="en-US" i="0" baseline="0" dirty="0"/>
              <a:t> 4:5-6</a:t>
            </a:r>
            <a:endParaRPr lang="en-US" i="0" dirty="0"/>
          </a:p>
        </p:txBody>
      </p:sp>
      <p:sp>
        <p:nvSpPr>
          <p:cNvPr id="4" name="Slide Number Placeholder 3"/>
          <p:cNvSpPr>
            <a:spLocks noGrp="1"/>
          </p:cNvSpPr>
          <p:nvPr>
            <p:ph type="sldNum" sz="quarter" idx="10"/>
          </p:nvPr>
        </p:nvSpPr>
        <p:spPr/>
        <p:txBody>
          <a:bodyPr/>
          <a:lstStyle/>
          <a:p>
            <a:pPr>
              <a:defRPr/>
            </a:pPr>
            <a:fld id="{EE7F27F2-6AC4-45CF-A4EA-E970F5FAEEEF}" type="slidenum">
              <a:rPr lang="en-US" smtClean="0"/>
              <a:pPr>
                <a:defRPr/>
              </a:pPr>
              <a:t>14</a:t>
            </a:fld>
            <a:endParaRPr lang="en-US" dirty="0"/>
          </a:p>
        </p:txBody>
      </p:sp>
    </p:spTree>
    <p:extLst>
      <p:ext uri="{BB962C8B-B14F-4D97-AF65-F5344CB8AC3E}">
        <p14:creationId xmlns:p14="http://schemas.microsoft.com/office/powerpoint/2010/main" val="1393754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Objective</a:t>
            </a:r>
          </a:p>
        </p:txBody>
      </p:sp>
      <p:sp>
        <p:nvSpPr>
          <p:cNvPr id="4" name="Slide Number Placeholder 3"/>
          <p:cNvSpPr>
            <a:spLocks noGrp="1"/>
          </p:cNvSpPr>
          <p:nvPr>
            <p:ph type="sldNum" sz="quarter" idx="10"/>
          </p:nvPr>
        </p:nvSpPr>
        <p:spPr/>
        <p:txBody>
          <a:bodyPr/>
          <a:lstStyle/>
          <a:p>
            <a:pPr>
              <a:defRPr/>
            </a:pPr>
            <a:fld id="{EE7F27F2-6AC4-45CF-A4EA-E970F5FAEEEF}" type="slidenum">
              <a:rPr lang="en-US" smtClean="0"/>
              <a:pPr>
                <a:defRPr/>
              </a:pPr>
              <a:t>15</a:t>
            </a:fld>
            <a:endParaRPr lang="en-US" dirty="0"/>
          </a:p>
        </p:txBody>
      </p:sp>
    </p:spTree>
    <p:extLst>
      <p:ext uri="{BB962C8B-B14F-4D97-AF65-F5344CB8AC3E}">
        <p14:creationId xmlns:p14="http://schemas.microsoft.com/office/powerpoint/2010/main" val="1861363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23E16B-7C0A-4BF4-BFC4-528D156F6A5B}" type="slidenum">
              <a:rPr lang="en-US"/>
              <a:pPr>
                <a:defRPr/>
              </a:pPr>
              <a:t>‹#›</a:t>
            </a:fld>
            <a:endParaRPr lang="en-US" dirty="0"/>
          </a:p>
        </p:txBody>
      </p:sp>
    </p:spTree>
    <p:extLst>
      <p:ext uri="{BB962C8B-B14F-4D97-AF65-F5344CB8AC3E}">
        <p14:creationId xmlns:p14="http://schemas.microsoft.com/office/powerpoint/2010/main" val="252563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E5BFF6-09E7-4ABC-BD73-0BBC1C98AB27}" type="slidenum">
              <a:rPr lang="en-US"/>
              <a:pPr>
                <a:defRPr/>
              </a:pPr>
              <a:t>‹#›</a:t>
            </a:fld>
            <a:endParaRPr lang="en-US" dirty="0"/>
          </a:p>
        </p:txBody>
      </p:sp>
    </p:spTree>
    <p:extLst>
      <p:ext uri="{BB962C8B-B14F-4D97-AF65-F5344CB8AC3E}">
        <p14:creationId xmlns:p14="http://schemas.microsoft.com/office/powerpoint/2010/main" val="8761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0"/>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D4A4DE-5C35-43F2-AD31-288258EDE8CD}" type="slidenum">
              <a:rPr lang="en-US"/>
              <a:pPr>
                <a:defRPr/>
              </a:pPr>
              <a:t>‹#›</a:t>
            </a:fld>
            <a:endParaRPr lang="en-US" dirty="0"/>
          </a:p>
        </p:txBody>
      </p:sp>
    </p:spTree>
    <p:extLst>
      <p:ext uri="{BB962C8B-B14F-4D97-AF65-F5344CB8AC3E}">
        <p14:creationId xmlns:p14="http://schemas.microsoft.com/office/powerpoint/2010/main" val="4191505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752600"/>
            <a:ext cx="4038600" cy="3992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038600" cy="3992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0041F4-A840-4534-BC2D-12DF05742AD0}" type="slidenum">
              <a:rPr lang="en-US"/>
              <a:pPr>
                <a:defRPr/>
              </a:pPr>
              <a:t>‹#›</a:t>
            </a:fld>
            <a:endParaRPr lang="en-US" dirty="0"/>
          </a:p>
        </p:txBody>
      </p:sp>
    </p:spTree>
    <p:extLst>
      <p:ext uri="{BB962C8B-B14F-4D97-AF65-F5344CB8AC3E}">
        <p14:creationId xmlns:p14="http://schemas.microsoft.com/office/powerpoint/2010/main" val="213359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FBE709-01A8-497A-BB14-0DF81E2F2B3D}" type="slidenum">
              <a:rPr lang="en-US"/>
              <a:pPr>
                <a:defRPr/>
              </a:pPr>
              <a:t>‹#›</a:t>
            </a:fld>
            <a:endParaRPr lang="en-US" dirty="0"/>
          </a:p>
        </p:txBody>
      </p:sp>
    </p:spTree>
    <p:extLst>
      <p:ext uri="{BB962C8B-B14F-4D97-AF65-F5344CB8AC3E}">
        <p14:creationId xmlns:p14="http://schemas.microsoft.com/office/powerpoint/2010/main" val="159817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38617-CB5C-4983-9ABF-2F788D8EF563}" type="slidenum">
              <a:rPr lang="en-US"/>
              <a:pPr>
                <a:defRPr/>
              </a:pPr>
              <a:t>‹#›</a:t>
            </a:fld>
            <a:endParaRPr lang="en-US" dirty="0"/>
          </a:p>
        </p:txBody>
      </p:sp>
    </p:spTree>
    <p:extLst>
      <p:ext uri="{BB962C8B-B14F-4D97-AF65-F5344CB8AC3E}">
        <p14:creationId xmlns:p14="http://schemas.microsoft.com/office/powerpoint/2010/main" val="205386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52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160ABD-7837-40D0-9B6B-34802F0187E7}" type="slidenum">
              <a:rPr lang="en-US"/>
              <a:pPr>
                <a:defRPr/>
              </a:pPr>
              <a:t>‹#›</a:t>
            </a:fld>
            <a:endParaRPr lang="en-US" dirty="0"/>
          </a:p>
        </p:txBody>
      </p:sp>
    </p:spTree>
    <p:extLst>
      <p:ext uri="{BB962C8B-B14F-4D97-AF65-F5344CB8AC3E}">
        <p14:creationId xmlns:p14="http://schemas.microsoft.com/office/powerpoint/2010/main" val="831799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BA99B6-3010-4E7B-835E-9265B5C38997}" type="slidenum">
              <a:rPr lang="en-US"/>
              <a:pPr>
                <a:defRPr/>
              </a:pPr>
              <a:t>‹#›</a:t>
            </a:fld>
            <a:endParaRPr lang="en-US" dirty="0"/>
          </a:p>
        </p:txBody>
      </p:sp>
    </p:spTree>
    <p:extLst>
      <p:ext uri="{BB962C8B-B14F-4D97-AF65-F5344CB8AC3E}">
        <p14:creationId xmlns:p14="http://schemas.microsoft.com/office/powerpoint/2010/main" val="1811957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4FAE51-904A-42AB-ACC4-567B434EB7EC}" type="slidenum">
              <a:rPr lang="en-US"/>
              <a:pPr>
                <a:defRPr/>
              </a:pPr>
              <a:t>‹#›</a:t>
            </a:fld>
            <a:endParaRPr lang="en-US" dirty="0"/>
          </a:p>
        </p:txBody>
      </p:sp>
    </p:spTree>
    <p:extLst>
      <p:ext uri="{BB962C8B-B14F-4D97-AF65-F5344CB8AC3E}">
        <p14:creationId xmlns:p14="http://schemas.microsoft.com/office/powerpoint/2010/main" val="511452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C99FB1-648E-429D-95C7-96DE01A150E5}" type="slidenum">
              <a:rPr lang="en-US"/>
              <a:pPr>
                <a:defRPr/>
              </a:pPr>
              <a:t>‹#›</a:t>
            </a:fld>
            <a:endParaRPr lang="en-US" dirty="0"/>
          </a:p>
        </p:txBody>
      </p:sp>
    </p:spTree>
    <p:extLst>
      <p:ext uri="{BB962C8B-B14F-4D97-AF65-F5344CB8AC3E}">
        <p14:creationId xmlns:p14="http://schemas.microsoft.com/office/powerpoint/2010/main" val="991442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EAE071-B8E1-4015-A36D-EE8FF3BBC3EE}" type="slidenum">
              <a:rPr lang="en-US"/>
              <a:pPr>
                <a:defRPr/>
              </a:pPr>
              <a:t>‹#›</a:t>
            </a:fld>
            <a:endParaRPr lang="en-US" dirty="0"/>
          </a:p>
        </p:txBody>
      </p:sp>
    </p:spTree>
    <p:extLst>
      <p:ext uri="{BB962C8B-B14F-4D97-AF65-F5344CB8AC3E}">
        <p14:creationId xmlns:p14="http://schemas.microsoft.com/office/powerpoint/2010/main" val="422310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82A37B-9946-4C35-89DA-C46B473D59C1}" type="slidenum">
              <a:rPr lang="en-US"/>
              <a:pPr>
                <a:defRPr/>
              </a:pPr>
              <a:t>‹#›</a:t>
            </a:fld>
            <a:endParaRPr lang="en-US" dirty="0"/>
          </a:p>
        </p:txBody>
      </p:sp>
    </p:spTree>
    <p:extLst>
      <p:ext uri="{BB962C8B-B14F-4D97-AF65-F5344CB8AC3E}">
        <p14:creationId xmlns:p14="http://schemas.microsoft.com/office/powerpoint/2010/main" val="28948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752600"/>
            <a:ext cx="82296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2B15CB0-4F59-42A8-BF35-04B50ABCCF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rgbClr val="005288"/>
          </a:solidFill>
          <a:latin typeface="+mj-lt"/>
          <a:ea typeface="+mj-ea"/>
          <a:cs typeface="+mj-cs"/>
        </a:defRPr>
      </a:lvl1pPr>
      <a:lvl2pPr algn="ctr" rtl="0" eaLnBrk="0" fontAlgn="base" hangingPunct="0">
        <a:spcBef>
          <a:spcPct val="0"/>
        </a:spcBef>
        <a:spcAft>
          <a:spcPct val="0"/>
        </a:spcAft>
        <a:defRPr sz="4400">
          <a:solidFill>
            <a:srgbClr val="005288"/>
          </a:solidFill>
          <a:latin typeface="Arial" charset="0"/>
        </a:defRPr>
      </a:lvl2pPr>
      <a:lvl3pPr algn="ctr" rtl="0" eaLnBrk="0" fontAlgn="base" hangingPunct="0">
        <a:spcBef>
          <a:spcPct val="0"/>
        </a:spcBef>
        <a:spcAft>
          <a:spcPct val="0"/>
        </a:spcAft>
        <a:defRPr sz="4400">
          <a:solidFill>
            <a:srgbClr val="005288"/>
          </a:solidFill>
          <a:latin typeface="Arial" charset="0"/>
        </a:defRPr>
      </a:lvl3pPr>
      <a:lvl4pPr algn="ctr" rtl="0" eaLnBrk="0" fontAlgn="base" hangingPunct="0">
        <a:spcBef>
          <a:spcPct val="0"/>
        </a:spcBef>
        <a:spcAft>
          <a:spcPct val="0"/>
        </a:spcAft>
        <a:defRPr sz="4400">
          <a:solidFill>
            <a:srgbClr val="005288"/>
          </a:solidFill>
          <a:latin typeface="Arial" charset="0"/>
        </a:defRPr>
      </a:lvl4pPr>
      <a:lvl5pPr algn="ctr" rtl="0" eaLnBrk="0" fontAlgn="base" hangingPunct="0">
        <a:spcBef>
          <a:spcPct val="0"/>
        </a:spcBef>
        <a:spcAft>
          <a:spcPct val="0"/>
        </a:spcAft>
        <a:defRPr sz="4400">
          <a:solidFill>
            <a:srgbClr val="005288"/>
          </a:solidFill>
          <a:latin typeface="Arial" charset="0"/>
        </a:defRPr>
      </a:lvl5pPr>
      <a:lvl6pPr marL="457200" algn="ctr" rtl="0" fontAlgn="base">
        <a:spcBef>
          <a:spcPct val="0"/>
        </a:spcBef>
        <a:spcAft>
          <a:spcPct val="0"/>
        </a:spcAft>
        <a:defRPr sz="4400">
          <a:solidFill>
            <a:srgbClr val="005288"/>
          </a:solidFill>
          <a:latin typeface="Arial" charset="0"/>
        </a:defRPr>
      </a:lvl6pPr>
      <a:lvl7pPr marL="914400" algn="ctr" rtl="0" fontAlgn="base">
        <a:spcBef>
          <a:spcPct val="0"/>
        </a:spcBef>
        <a:spcAft>
          <a:spcPct val="0"/>
        </a:spcAft>
        <a:defRPr sz="4400">
          <a:solidFill>
            <a:srgbClr val="005288"/>
          </a:solidFill>
          <a:latin typeface="Arial" charset="0"/>
        </a:defRPr>
      </a:lvl7pPr>
      <a:lvl8pPr marL="1371600" algn="ctr" rtl="0" fontAlgn="base">
        <a:spcBef>
          <a:spcPct val="0"/>
        </a:spcBef>
        <a:spcAft>
          <a:spcPct val="0"/>
        </a:spcAft>
        <a:defRPr sz="4400">
          <a:solidFill>
            <a:srgbClr val="005288"/>
          </a:solidFill>
          <a:latin typeface="Arial" charset="0"/>
        </a:defRPr>
      </a:lvl8pPr>
      <a:lvl9pPr marL="1828800" algn="ctr" rtl="0" fontAlgn="base">
        <a:spcBef>
          <a:spcPct val="0"/>
        </a:spcBef>
        <a:spcAft>
          <a:spcPct val="0"/>
        </a:spcAft>
        <a:defRPr sz="4400">
          <a:solidFill>
            <a:srgbClr val="005288"/>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rgbClr val="0099FF"/>
        </a:buClr>
        <a:buChar char="•"/>
        <a:defRPr sz="2400">
          <a:solidFill>
            <a:schemeClr val="tx1"/>
          </a:solidFill>
          <a:latin typeface="+mn-lt"/>
        </a:defRPr>
      </a:lvl3pPr>
      <a:lvl4pPr marL="1600200" indent="-228600" algn="l" rtl="0" eaLnBrk="0" fontAlgn="base" hangingPunct="0">
        <a:spcBef>
          <a:spcPct val="20000"/>
        </a:spcBef>
        <a:spcAft>
          <a:spcPct val="0"/>
        </a:spcAft>
        <a:buClr>
          <a:srgbClr val="0066CC"/>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3958" y="2286000"/>
            <a:ext cx="3376083" cy="176377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0283" y="2274824"/>
            <a:ext cx="3523433" cy="1839976"/>
          </a:xfrm>
          <a:prstGeom prst="rect">
            <a:avLst/>
          </a:prstGeom>
        </p:spPr>
      </p:pic>
    </p:spTree>
    <p:extLst>
      <p:ext uri="{BB962C8B-B14F-4D97-AF65-F5344CB8AC3E}">
        <p14:creationId xmlns:p14="http://schemas.microsoft.com/office/powerpoint/2010/main" val="684516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609600" y="838200"/>
            <a:ext cx="9664699" cy="51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rgbClr val="0099FF"/>
              </a:buClr>
              <a:buChar char="•"/>
              <a:defRPr sz="2400">
                <a:solidFill>
                  <a:schemeClr val="tx1"/>
                </a:solidFill>
                <a:latin typeface="+mn-lt"/>
              </a:defRPr>
            </a:lvl3pPr>
            <a:lvl4pPr marL="1600200" indent="-228600" algn="l" rtl="0" eaLnBrk="0" fontAlgn="base" hangingPunct="0">
              <a:spcBef>
                <a:spcPct val="20000"/>
              </a:spcBef>
              <a:spcAft>
                <a:spcPct val="0"/>
              </a:spcAft>
              <a:buClr>
                <a:srgbClr val="0066CC"/>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3600" dirty="0">
                <a:solidFill>
                  <a:prstClr val="black"/>
                </a:solidFill>
                <a:latin typeface="Calibri Light" panose="020F0302020204030204"/>
                <a:ea typeface="+mj-ea"/>
                <a:cs typeface="+mj-cs"/>
              </a:rPr>
              <a:t>Optional background – small logo only</a:t>
            </a:r>
            <a:endParaRPr lang="en-US" sz="2000" kern="0" dirty="0">
              <a:latin typeface="Calibri Light"/>
              <a:ea typeface="Calibri Light" charset="0"/>
              <a:cs typeface="Calibri Ligh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752" y="5847395"/>
            <a:ext cx="1167344" cy="609600"/>
          </a:xfrm>
          <a:prstGeom prst="rect">
            <a:avLst/>
          </a:prstGeom>
        </p:spPr>
      </p:pic>
    </p:spTree>
    <p:extLst>
      <p:ext uri="{BB962C8B-B14F-4D97-AF65-F5344CB8AC3E}">
        <p14:creationId xmlns:p14="http://schemas.microsoft.com/office/powerpoint/2010/main" val="2822488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AutoShape 4" descr="https://static.wixstatic.com/media/addc63_73ace578aa884bdd88adac0600adfd81.png/v1/fill/w_142,h_142,al_c,q_80,usm_0.66_1.00_0.01/addc63_73ace578aa884bdd88adac0600adfd81.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043"/>
          <a:stretch/>
        </p:blipFill>
        <p:spPr>
          <a:xfrm>
            <a:off x="0" y="355770"/>
            <a:ext cx="4457700" cy="303379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3310" y="355771"/>
            <a:ext cx="4550690" cy="303379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3310" y="3494432"/>
            <a:ext cx="4550690" cy="3033538"/>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5953" t="19643" r="26549" b="11237"/>
          <a:stretch/>
        </p:blipFill>
        <p:spPr>
          <a:xfrm>
            <a:off x="14594" y="3494432"/>
            <a:ext cx="4443106" cy="3033538"/>
          </a:xfrm>
          <a:prstGeom prst="rect">
            <a:avLst/>
          </a:prstGeom>
        </p:spPr>
      </p:pic>
      <p:sp>
        <p:nvSpPr>
          <p:cNvPr id="10" name="TextBox 9"/>
          <p:cNvSpPr txBox="1"/>
          <p:nvPr/>
        </p:nvSpPr>
        <p:spPr>
          <a:xfrm>
            <a:off x="10058400" y="1503336"/>
            <a:ext cx="184731" cy="369332"/>
          </a:xfrm>
          <a:prstGeom prst="rect">
            <a:avLst/>
          </a:prstGeom>
          <a:noFill/>
        </p:spPr>
        <p:txBody>
          <a:bodyPr wrap="none" rtlCol="0">
            <a:spAutoFit/>
          </a:bodyPr>
          <a:lstStyle/>
          <a:p>
            <a:endParaRPr lang="en-US" dirty="0"/>
          </a:p>
        </p:txBody>
      </p:sp>
      <p:sp>
        <p:nvSpPr>
          <p:cNvPr id="14" name="TextBox 13"/>
          <p:cNvSpPr txBox="1"/>
          <p:nvPr/>
        </p:nvSpPr>
        <p:spPr>
          <a:xfrm>
            <a:off x="-1981200" y="1981200"/>
            <a:ext cx="1905000" cy="2554545"/>
          </a:xfrm>
          <a:prstGeom prst="rect">
            <a:avLst/>
          </a:prstGeom>
          <a:noFill/>
        </p:spPr>
        <p:txBody>
          <a:bodyPr wrap="square" rtlCol="0">
            <a:spAutoFit/>
          </a:bodyPr>
          <a:lstStyle/>
          <a:p>
            <a:r>
              <a:rPr lang="en-US" sz="3200" dirty="0">
                <a:latin typeface="Calibri Light" charset="0"/>
                <a:ea typeface="Calibri Light" charset="0"/>
                <a:cs typeface="Calibri Light" charset="0"/>
              </a:rPr>
              <a:t>Collage example:</a:t>
            </a:r>
          </a:p>
          <a:p>
            <a:r>
              <a:rPr lang="en-US" sz="3200" dirty="0">
                <a:latin typeface="Calibri Light" charset="0"/>
                <a:ea typeface="Calibri Light" charset="0"/>
                <a:cs typeface="Calibri Light" charset="0"/>
              </a:rPr>
              <a:t>Please keep logo on page</a:t>
            </a:r>
            <a:endParaRPr lang="en-US" sz="1600" dirty="0">
              <a:latin typeface="Calibri" charset="0"/>
              <a:ea typeface="Calibri" charset="0"/>
              <a:cs typeface="Calibri" charset="0"/>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31752" y="175578"/>
            <a:ext cx="1167344" cy="609600"/>
          </a:xfrm>
          <a:prstGeom prst="rect">
            <a:avLst/>
          </a:prstGeom>
        </p:spPr>
      </p:pic>
    </p:spTree>
    <p:extLst>
      <p:ext uri="{BB962C8B-B14F-4D97-AF65-F5344CB8AC3E}">
        <p14:creationId xmlns:p14="http://schemas.microsoft.com/office/powerpoint/2010/main" val="19597212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graphicFrame>
        <p:nvGraphicFramePr>
          <p:cNvPr id="5" name="Chart 4"/>
          <p:cNvGraphicFramePr/>
          <p:nvPr>
            <p:extLst/>
          </p:nvPr>
        </p:nvGraphicFramePr>
        <p:xfrm>
          <a:off x="738414" y="1219200"/>
          <a:ext cx="7667172" cy="476843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0" y="381000"/>
            <a:ext cx="9144000" cy="923330"/>
          </a:xfrm>
          <a:prstGeom prst="rect">
            <a:avLst/>
          </a:prstGeom>
          <a:noFill/>
        </p:spPr>
        <p:txBody>
          <a:bodyPr wrap="square" rtlCol="0">
            <a:spAutoFit/>
          </a:bodyPr>
          <a:lstStyle/>
          <a:p>
            <a:pPr algn="ctr"/>
            <a:r>
              <a:rPr lang="en-US" sz="3600" dirty="0">
                <a:latin typeface="Calibri Light" charset="0"/>
                <a:ea typeface="Calibri Light" charset="0"/>
                <a:cs typeface="Calibri Light" charset="0"/>
              </a:rPr>
              <a:t>Homelessness in Seattle/King County</a:t>
            </a:r>
          </a:p>
          <a:p>
            <a:endParaRPr lang="en-US" dirty="0">
              <a:latin typeface="Calibri" charset="0"/>
              <a:ea typeface="Calibri" charset="0"/>
              <a:cs typeface="Calibri" charset="0"/>
            </a:endParaRPr>
          </a:p>
        </p:txBody>
      </p:sp>
      <p:sp>
        <p:nvSpPr>
          <p:cNvPr id="6" name="TextBox 5"/>
          <p:cNvSpPr txBox="1"/>
          <p:nvPr/>
        </p:nvSpPr>
        <p:spPr>
          <a:xfrm>
            <a:off x="-1905000" y="1981200"/>
            <a:ext cx="1776186" cy="1219200"/>
          </a:xfrm>
          <a:prstGeom prst="rect">
            <a:avLst/>
          </a:prstGeom>
          <a:noFill/>
        </p:spPr>
        <p:txBody>
          <a:bodyPr wrap="square" rtlCol="0">
            <a:spAutoFit/>
          </a:bodyPr>
          <a:lstStyle/>
          <a:p>
            <a:r>
              <a:rPr lang="en-US" sz="3600" dirty="0">
                <a:latin typeface="Calibri Light" charset="0"/>
                <a:ea typeface="Calibri Light" charset="0"/>
                <a:cs typeface="Calibri Light" charset="0"/>
              </a:rPr>
              <a:t>Chart example</a:t>
            </a:r>
            <a:endParaRPr lang="en-US" dirty="0">
              <a:latin typeface="Calibri" charset="0"/>
              <a:ea typeface="Calibri" charset="0"/>
              <a:cs typeface="Calibri" charset="0"/>
            </a:endParaRPr>
          </a:p>
        </p:txBody>
      </p:sp>
    </p:spTree>
    <p:extLst>
      <p:ext uri="{BB962C8B-B14F-4D97-AF65-F5344CB8AC3E}">
        <p14:creationId xmlns:p14="http://schemas.microsoft.com/office/powerpoint/2010/main" val="17342969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579273"/>
            <a:ext cx="5363969" cy="1081963"/>
          </a:xfrm>
          <a:prstGeom prst="rect">
            <a:avLst/>
          </a:prstGeom>
        </p:spPr>
        <p:txBody>
          <a:bodyPr wrap="none">
            <a:spAutoFit/>
          </a:bodyPr>
          <a:lstStyle/>
          <a:p>
            <a:pPr lvl="0">
              <a:lnSpc>
                <a:spcPts val="8580"/>
              </a:lnSpc>
            </a:pPr>
            <a:r>
              <a:rPr lang="en-US" sz="4800" b="1" kern="0" dirty="0">
                <a:solidFill>
                  <a:srgbClr val="F15A29"/>
                </a:solidFill>
                <a:latin typeface="Calibri" charset="0"/>
                <a:cs typeface="Calibri" charset="0"/>
              </a:rPr>
              <a:t>Half</a:t>
            </a:r>
            <a:r>
              <a:rPr lang="en-US" sz="4800" kern="0" dirty="0">
                <a:solidFill>
                  <a:srgbClr val="F15A29"/>
                </a:solidFill>
                <a:latin typeface="Calibri" charset="0"/>
                <a:cs typeface="Calibri" charset="0"/>
              </a:rPr>
              <a:t> </a:t>
            </a:r>
            <a:r>
              <a:rPr lang="en-US" sz="4800" kern="0" dirty="0">
                <a:solidFill>
                  <a:schemeClr val="tx1">
                    <a:lumMod val="65000"/>
                    <a:lumOff val="35000"/>
                  </a:schemeClr>
                </a:solidFill>
                <a:latin typeface="Calibri Light" charset="0"/>
                <a:ea typeface="Calibri Light" charset="0"/>
                <a:cs typeface="Calibri Light" charset="0"/>
              </a:rPr>
              <a:t>are Unsheltered</a:t>
            </a:r>
          </a:p>
        </p:txBody>
      </p:sp>
      <p:sp>
        <p:nvSpPr>
          <p:cNvPr id="8" name="Rectangle 7"/>
          <p:cNvSpPr/>
          <p:nvPr/>
        </p:nvSpPr>
        <p:spPr>
          <a:xfrm>
            <a:off x="685800" y="204206"/>
            <a:ext cx="4458272" cy="1081963"/>
          </a:xfrm>
          <a:prstGeom prst="rect">
            <a:avLst/>
          </a:prstGeom>
        </p:spPr>
        <p:txBody>
          <a:bodyPr wrap="none">
            <a:spAutoFit/>
          </a:bodyPr>
          <a:lstStyle/>
          <a:p>
            <a:pPr>
              <a:lnSpc>
                <a:spcPts val="8580"/>
              </a:lnSpc>
            </a:pPr>
            <a:r>
              <a:rPr lang="en-US" sz="4800" b="1" kern="0" dirty="0">
                <a:solidFill>
                  <a:srgbClr val="F15A29"/>
                </a:solidFill>
                <a:latin typeface="Calibri" charset="0"/>
                <a:ea typeface="Calibri" charset="0"/>
                <a:cs typeface="Calibri" charset="0"/>
              </a:rPr>
              <a:t>11,199</a:t>
            </a:r>
            <a:r>
              <a:rPr lang="en-US" sz="4800" kern="0" dirty="0">
                <a:solidFill>
                  <a:srgbClr val="F15A29"/>
                </a:solidFill>
                <a:latin typeface="Calibri" charset="0"/>
                <a:ea typeface="Calibri" charset="0"/>
                <a:cs typeface="Calibri" charset="0"/>
              </a:rPr>
              <a:t> </a:t>
            </a:r>
            <a:r>
              <a:rPr lang="en-US" sz="4800" kern="0" dirty="0">
                <a:solidFill>
                  <a:schemeClr val="tx1">
                    <a:lumMod val="65000"/>
                    <a:lumOff val="35000"/>
                  </a:schemeClr>
                </a:solidFill>
                <a:latin typeface="Calibri Light" charset="0"/>
                <a:ea typeface="Calibri Light" charset="0"/>
                <a:cs typeface="Calibri Light" charset="0"/>
              </a:rPr>
              <a:t>Homeless</a:t>
            </a:r>
            <a:endParaRPr lang="en-US" sz="4800" dirty="0">
              <a:solidFill>
                <a:schemeClr val="tx1">
                  <a:lumMod val="65000"/>
                  <a:lumOff val="35000"/>
                </a:schemeClr>
              </a:solidFill>
              <a:latin typeface="Calibri Light" charset="0"/>
              <a:ea typeface="Calibri Light" charset="0"/>
              <a:cs typeface="Calibri Light" charset="0"/>
            </a:endParaRPr>
          </a:p>
        </p:txBody>
      </p:sp>
      <p:sp>
        <p:nvSpPr>
          <p:cNvPr id="11" name="Rectangle 10"/>
          <p:cNvSpPr/>
          <p:nvPr/>
        </p:nvSpPr>
        <p:spPr>
          <a:xfrm>
            <a:off x="4252700" y="2563445"/>
            <a:ext cx="3746538" cy="1081963"/>
          </a:xfrm>
          <a:prstGeom prst="rect">
            <a:avLst/>
          </a:prstGeom>
        </p:spPr>
        <p:txBody>
          <a:bodyPr wrap="none">
            <a:spAutoFit/>
          </a:bodyPr>
          <a:lstStyle/>
          <a:p>
            <a:pPr>
              <a:lnSpc>
                <a:spcPts val="8580"/>
              </a:lnSpc>
            </a:pPr>
            <a:r>
              <a:rPr lang="en-US" sz="4800" b="1" kern="0" dirty="0">
                <a:solidFill>
                  <a:srgbClr val="F15A29"/>
                </a:solidFill>
                <a:latin typeface="Calibri" charset="0"/>
                <a:cs typeface="Calibri" charset="0"/>
              </a:rPr>
              <a:t>2,241</a:t>
            </a:r>
            <a:r>
              <a:rPr lang="en-US" sz="4800" kern="0" dirty="0">
                <a:solidFill>
                  <a:srgbClr val="F15A29"/>
                </a:solidFill>
                <a:latin typeface="Calibri" charset="0"/>
                <a:cs typeface="Calibri" charset="0"/>
              </a:rPr>
              <a:t> </a:t>
            </a:r>
            <a:r>
              <a:rPr lang="en-US" sz="4800" kern="0" dirty="0">
                <a:solidFill>
                  <a:schemeClr val="tx1">
                    <a:lumMod val="65000"/>
                    <a:lumOff val="35000"/>
                  </a:schemeClr>
                </a:solidFill>
                <a:latin typeface="Calibri Light" charset="0"/>
                <a:ea typeface="Calibri Light" charset="0"/>
                <a:cs typeface="Calibri Light" charset="0"/>
              </a:rPr>
              <a:t>Families</a:t>
            </a:r>
          </a:p>
        </p:txBody>
      </p:sp>
      <p:sp>
        <p:nvSpPr>
          <p:cNvPr id="12" name="Rectangle 11"/>
          <p:cNvSpPr/>
          <p:nvPr/>
        </p:nvSpPr>
        <p:spPr>
          <a:xfrm>
            <a:off x="5410200" y="807865"/>
            <a:ext cx="3185487" cy="1081963"/>
          </a:xfrm>
          <a:prstGeom prst="rect">
            <a:avLst/>
          </a:prstGeom>
        </p:spPr>
        <p:txBody>
          <a:bodyPr wrap="none">
            <a:spAutoFit/>
          </a:bodyPr>
          <a:lstStyle/>
          <a:p>
            <a:pPr>
              <a:lnSpc>
                <a:spcPts val="8580"/>
              </a:lnSpc>
            </a:pPr>
            <a:r>
              <a:rPr lang="en-US" sz="4800" b="1" kern="0" dirty="0">
                <a:solidFill>
                  <a:srgbClr val="F15A29"/>
                </a:solidFill>
                <a:latin typeface="Calibri" charset="0"/>
                <a:cs typeface="Calibri" charset="0"/>
              </a:rPr>
              <a:t>1,500</a:t>
            </a:r>
            <a:r>
              <a:rPr lang="en-US" sz="4800" kern="0" dirty="0">
                <a:solidFill>
                  <a:srgbClr val="F15A29"/>
                </a:solidFill>
                <a:latin typeface="Calibri" charset="0"/>
                <a:cs typeface="Calibri" charset="0"/>
              </a:rPr>
              <a:t> </a:t>
            </a:r>
            <a:r>
              <a:rPr lang="en-US" sz="4800" kern="0" dirty="0">
                <a:solidFill>
                  <a:schemeClr val="tx1">
                    <a:lumMod val="65000"/>
                    <a:lumOff val="35000"/>
                  </a:schemeClr>
                </a:solidFill>
                <a:latin typeface="Calibri Light" charset="0"/>
                <a:ea typeface="Calibri Light" charset="0"/>
                <a:cs typeface="Calibri Light" charset="0"/>
              </a:rPr>
              <a:t>Youth</a:t>
            </a:r>
            <a:endParaRPr lang="en-US" sz="4800" dirty="0">
              <a:solidFill>
                <a:schemeClr val="tx1">
                  <a:lumMod val="65000"/>
                  <a:lumOff val="35000"/>
                </a:schemeClr>
              </a:solidFill>
              <a:latin typeface="Calibri Light" charset="0"/>
              <a:ea typeface="Calibri Light" charset="0"/>
              <a:cs typeface="Calibri Light" charset="0"/>
            </a:endParaRPr>
          </a:p>
        </p:txBody>
      </p:sp>
      <p:pic>
        <p:nvPicPr>
          <p:cNvPr id="6" name="Picture 5"/>
          <p:cNvPicPr>
            <a:picLocks noChangeAspect="1"/>
          </p:cNvPicPr>
          <p:nvPr/>
        </p:nvPicPr>
        <p:blipFill>
          <a:blip r:embed="rId3"/>
          <a:stretch>
            <a:fillRect/>
          </a:stretch>
        </p:blipFill>
        <p:spPr>
          <a:xfrm>
            <a:off x="0" y="3810000"/>
            <a:ext cx="9144000" cy="2842260"/>
          </a:xfrm>
          <a:prstGeom prst="rect">
            <a:avLst/>
          </a:prstGeom>
        </p:spPr>
      </p:pic>
      <p:sp>
        <p:nvSpPr>
          <p:cNvPr id="9" name="TextBox 8"/>
          <p:cNvSpPr txBox="1"/>
          <p:nvPr/>
        </p:nvSpPr>
        <p:spPr>
          <a:xfrm>
            <a:off x="-1905000" y="1981200"/>
            <a:ext cx="1776186" cy="1200329"/>
          </a:xfrm>
          <a:prstGeom prst="rect">
            <a:avLst/>
          </a:prstGeom>
          <a:noFill/>
        </p:spPr>
        <p:txBody>
          <a:bodyPr wrap="square" rtlCol="0">
            <a:spAutoFit/>
          </a:bodyPr>
          <a:lstStyle/>
          <a:p>
            <a:r>
              <a:rPr lang="en-US" sz="3600" dirty="0">
                <a:latin typeface="Calibri Light" charset="0"/>
                <a:ea typeface="Calibri Light" charset="0"/>
                <a:cs typeface="Calibri Light" charset="0"/>
              </a:rPr>
              <a:t>Stats</a:t>
            </a:r>
          </a:p>
          <a:p>
            <a:r>
              <a:rPr lang="en-US" sz="3600" dirty="0">
                <a:latin typeface="Calibri Light" charset="0"/>
                <a:ea typeface="Calibri Light" charset="0"/>
                <a:cs typeface="Calibri Light" charset="0"/>
              </a:rPr>
              <a:t>example</a:t>
            </a:r>
            <a:endParaRPr lang="en-US" dirty="0">
              <a:latin typeface="Calibri" charset="0"/>
              <a:ea typeface="Calibri" charset="0"/>
              <a:cs typeface="Calibri" charset="0"/>
            </a:endParaRPr>
          </a:p>
        </p:txBody>
      </p:sp>
    </p:spTree>
    <p:extLst>
      <p:ext uri="{BB962C8B-B14F-4D97-AF65-F5344CB8AC3E}">
        <p14:creationId xmlns:p14="http://schemas.microsoft.com/office/powerpoint/2010/main" val="729361691"/>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3"/>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3"/>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3"/>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sp>
        <p:nvSpPr>
          <p:cNvPr id="5" name="AutoShape 4" descr="https://static.wixstatic.com/media/addc63_73ace578aa884bdd88adac0600adfd81.png/v1/fill/w_142,h_142,al_c,q_80,usm_0.66_1.00_0.01/addc63_73ace578aa884bdd88adac0600adfd81.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906684" y="1587585"/>
            <a:ext cx="6322915" cy="4031873"/>
          </a:xfrm>
          <a:prstGeom prst="rect">
            <a:avLst/>
          </a:prstGeom>
          <a:noFill/>
        </p:spPr>
        <p:txBody>
          <a:bodyPr wrap="square" rtlCol="0">
            <a:spAutoFit/>
          </a:bodyPr>
          <a:lstStyle/>
          <a:p>
            <a:pPr lvl="0"/>
            <a:r>
              <a:rPr lang="en-US" sz="3200" i="1" dirty="0">
                <a:latin typeface="Calibri Light" charset="0"/>
                <a:ea typeface="Calibri Light" charset="0"/>
                <a:cs typeface="Calibri Light" charset="0"/>
              </a:rPr>
              <a:t>“Act wisely toward outsiders, making the most of the time. Let your speech always be gracious, seasoned with salt, so that you may know how you should answer each person.”</a:t>
            </a:r>
          </a:p>
          <a:p>
            <a:pPr lvl="0"/>
            <a:endParaRPr lang="en-US" sz="2400" b="1" kern="0" dirty="0">
              <a:latin typeface="Calibri" panose="020F0502020204030204" pitchFamily="34" charset="0"/>
              <a:ea typeface="Calibri" charset="0"/>
              <a:cs typeface="Calibri" panose="020F0502020204030204" pitchFamily="34" charset="0"/>
            </a:endParaRPr>
          </a:p>
          <a:p>
            <a:pPr lvl="0"/>
            <a:r>
              <a:rPr lang="en-US" sz="3200" b="1" kern="0" dirty="0">
                <a:solidFill>
                  <a:schemeClr val="tx1">
                    <a:lumMod val="65000"/>
                    <a:lumOff val="35000"/>
                  </a:schemeClr>
                </a:solidFill>
                <a:latin typeface="Calibri" panose="020F0502020204030204" pitchFamily="34" charset="0"/>
                <a:ea typeface="Calibri" charset="0"/>
                <a:cs typeface="Calibri" panose="020F0502020204030204" pitchFamily="34" charset="0"/>
              </a:rPr>
              <a:t>COLOSSIANS 4:5-6 CSB</a:t>
            </a:r>
            <a:endParaRPr lang="en-US" sz="3200" kern="0" dirty="0">
              <a:solidFill>
                <a:schemeClr val="tx1">
                  <a:lumMod val="65000"/>
                  <a:lumOff val="35000"/>
                </a:schemeClr>
              </a:solidFill>
              <a:latin typeface="Calibri" charset="0"/>
              <a:ea typeface="Calibri" charset="0"/>
              <a:cs typeface="Calibri" charset="0"/>
            </a:endParaRPr>
          </a:p>
          <a:p>
            <a:pPr marL="342900" indent="-342900">
              <a:buAutoNum type="arabicParenR"/>
            </a:pPr>
            <a:endParaRPr lang="en-US" sz="3200" dirty="0"/>
          </a:p>
        </p:txBody>
      </p:sp>
      <p:sp>
        <p:nvSpPr>
          <p:cNvPr id="11" name="Rectangle 10"/>
          <p:cNvSpPr/>
          <p:nvPr/>
        </p:nvSpPr>
        <p:spPr>
          <a:xfrm>
            <a:off x="1524000" y="1615294"/>
            <a:ext cx="91440" cy="3383280"/>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endParaRPr>
          </a:p>
        </p:txBody>
      </p:sp>
      <p:sp>
        <p:nvSpPr>
          <p:cNvPr id="6" name="TextBox 5"/>
          <p:cNvSpPr txBox="1"/>
          <p:nvPr/>
        </p:nvSpPr>
        <p:spPr>
          <a:xfrm>
            <a:off x="-1981200" y="1981200"/>
            <a:ext cx="1905000" cy="1200329"/>
          </a:xfrm>
          <a:prstGeom prst="rect">
            <a:avLst/>
          </a:prstGeom>
          <a:noFill/>
        </p:spPr>
        <p:txBody>
          <a:bodyPr wrap="square" rtlCol="0">
            <a:spAutoFit/>
          </a:bodyPr>
          <a:lstStyle/>
          <a:p>
            <a:r>
              <a:rPr lang="en-US" sz="3600" dirty="0">
                <a:latin typeface="Calibri Light" charset="0"/>
                <a:ea typeface="Calibri Light" charset="0"/>
                <a:cs typeface="Calibri Light" charset="0"/>
              </a:rPr>
              <a:t>Scripture</a:t>
            </a:r>
          </a:p>
          <a:p>
            <a:r>
              <a:rPr lang="en-US" sz="3600" dirty="0">
                <a:latin typeface="Calibri Light" charset="0"/>
                <a:ea typeface="Calibri Light" charset="0"/>
                <a:cs typeface="Calibri Light" charset="0"/>
              </a:rPr>
              <a:t>example</a:t>
            </a:r>
            <a:endParaRPr lang="en-US" dirty="0">
              <a:latin typeface="Calibri" charset="0"/>
              <a:ea typeface="Calibri" charset="0"/>
              <a:cs typeface="Calibri" charset="0"/>
            </a:endParaRPr>
          </a:p>
        </p:txBody>
      </p:sp>
    </p:spTree>
    <p:extLst>
      <p:ext uri="{BB962C8B-B14F-4D97-AF65-F5344CB8AC3E}">
        <p14:creationId xmlns:p14="http://schemas.microsoft.com/office/powerpoint/2010/main" val="3991185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AutoShape 4" descr="https://static.wixstatic.com/media/addc63_73ace578aa884bdd88adac0600adfd81.png/v1/fill/w_142,h_142,al_c,q_80,usm_0.66_1.00_0.01/addc63_73ace578aa884bdd88adac0600adfd81.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2815432"/>
            <a:ext cx="9144000" cy="1200329"/>
          </a:xfrm>
          <a:prstGeom prst="rect">
            <a:avLst/>
          </a:prstGeom>
          <a:noFill/>
        </p:spPr>
        <p:txBody>
          <a:bodyPr wrap="square" rtlCol="0">
            <a:spAutoFit/>
          </a:bodyPr>
          <a:lstStyle/>
          <a:p>
            <a:pPr algn="ctr"/>
            <a:r>
              <a:rPr lang="en-US" sz="7200" kern="0" dirty="0">
                <a:solidFill>
                  <a:schemeClr val="bg1"/>
                </a:solidFill>
                <a:latin typeface="Calibri" charset="0"/>
                <a:ea typeface="Calibri" charset="0"/>
                <a:cs typeface="Calibri" charset="0"/>
              </a:rPr>
              <a:t>Speaker Name</a:t>
            </a:r>
          </a:p>
        </p:txBody>
      </p:sp>
      <p:pic>
        <p:nvPicPr>
          <p:cNvPr id="8" name="Picture 7"/>
          <p:cNvPicPr>
            <a:picLocks noChangeAspect="1"/>
          </p:cNvPicPr>
          <p:nvPr/>
        </p:nvPicPr>
        <p:blipFill>
          <a:blip r:embed="rId4"/>
          <a:stretch>
            <a:fillRect/>
          </a:stretch>
        </p:blipFill>
        <p:spPr>
          <a:xfrm>
            <a:off x="3962397" y="1524001"/>
            <a:ext cx="1219200" cy="1219200"/>
          </a:xfrm>
          <a:prstGeom prst="rect">
            <a:avLst/>
          </a:prstGeom>
        </p:spPr>
      </p:pic>
    </p:spTree>
    <p:extLst>
      <p:ext uri="{BB962C8B-B14F-4D97-AF65-F5344CB8AC3E}">
        <p14:creationId xmlns:p14="http://schemas.microsoft.com/office/powerpoint/2010/main" val="7003077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3"/>
          <a:stretch>
            <a:fillRect/>
          </a:stretch>
        </p:blipFill>
        <p:spPr>
          <a:xfrm>
            <a:off x="3962397" y="1524001"/>
            <a:ext cx="1219200" cy="1219200"/>
          </a:xfrm>
          <a:prstGeom prst="rect">
            <a:avLst/>
          </a:prstGeom>
        </p:spPr>
      </p:pic>
      <p:sp>
        <p:nvSpPr>
          <p:cNvPr id="7" name="TextBox 6"/>
          <p:cNvSpPr txBox="1"/>
          <p:nvPr/>
        </p:nvSpPr>
        <p:spPr>
          <a:xfrm>
            <a:off x="0" y="2815432"/>
            <a:ext cx="9144000" cy="1446550"/>
          </a:xfrm>
          <a:prstGeom prst="rect">
            <a:avLst/>
          </a:prstGeom>
          <a:noFill/>
        </p:spPr>
        <p:txBody>
          <a:bodyPr wrap="square" rtlCol="0">
            <a:spAutoFit/>
          </a:bodyPr>
          <a:lstStyle/>
          <a:p>
            <a:pPr algn="ctr"/>
            <a:r>
              <a:rPr lang="en-US" sz="8800" kern="0" dirty="0">
                <a:solidFill>
                  <a:schemeClr val="bg1"/>
                </a:solidFill>
                <a:latin typeface="Calibri" charset="0"/>
                <a:ea typeface="Calibri" charset="0"/>
                <a:cs typeface="Calibri" charset="0"/>
              </a:rPr>
              <a:t>Q </a:t>
            </a:r>
            <a:r>
              <a:rPr lang="en-US" sz="6600" kern="0" dirty="0">
                <a:solidFill>
                  <a:schemeClr val="bg1"/>
                </a:solidFill>
                <a:latin typeface="Calibri" charset="0"/>
                <a:ea typeface="Calibri" charset="0"/>
                <a:cs typeface="Calibri" charset="0"/>
              </a:rPr>
              <a:t>&amp;</a:t>
            </a:r>
            <a:r>
              <a:rPr lang="en-US" sz="8800" kern="0" dirty="0">
                <a:solidFill>
                  <a:schemeClr val="bg1"/>
                </a:solidFill>
                <a:latin typeface="Calibri" charset="0"/>
                <a:ea typeface="Calibri" charset="0"/>
                <a:cs typeface="Calibri" charset="0"/>
              </a:rPr>
              <a:t> A</a:t>
            </a:r>
          </a:p>
        </p:txBody>
      </p:sp>
    </p:spTree>
    <p:extLst>
      <p:ext uri="{BB962C8B-B14F-4D97-AF65-F5344CB8AC3E}">
        <p14:creationId xmlns:p14="http://schemas.microsoft.com/office/powerpoint/2010/main" val="5555800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sp>
        <p:nvSpPr>
          <p:cNvPr id="9" name="Content Placeholder 8"/>
          <p:cNvSpPr txBox="1">
            <a:spLocks noGrp="1"/>
          </p:cNvSpPr>
          <p:nvPr>
            <p:ph idx="1"/>
          </p:nvPr>
        </p:nvSpPr>
        <p:spPr>
          <a:xfrm>
            <a:off x="0" y="1610951"/>
            <a:ext cx="9144000" cy="4561249"/>
          </a:xfrm>
          <a:prstGeom prst="rect">
            <a:avLst/>
          </a:prstGeom>
          <a:noFill/>
        </p:spPr>
        <p:txBody>
          <a:bodyPr wrap="square" rtlCol="0">
            <a:spAutoFit/>
          </a:bodyPr>
          <a:lstStyle/>
          <a:p>
            <a:pPr marL="0" indent="0" algn="ctr">
              <a:buNone/>
            </a:pPr>
            <a:r>
              <a:rPr lang="en-US" sz="6000" kern="0" dirty="0">
                <a:solidFill>
                  <a:srgbClr val="F15A29"/>
                </a:solidFill>
                <a:latin typeface="Calibri Light" charset="0"/>
                <a:ea typeface="Calibri Light" charset="0"/>
                <a:cs typeface="Calibri Light" charset="0"/>
              </a:rPr>
              <a:t>THANK YOU!</a:t>
            </a:r>
          </a:p>
          <a:p>
            <a:pPr marL="0" indent="0" algn="ctr">
              <a:buNone/>
            </a:pPr>
            <a:endParaRPr lang="en-US" sz="8000" kern="0" dirty="0">
              <a:solidFill>
                <a:srgbClr val="F15A29"/>
              </a:solidFill>
              <a:latin typeface="Calibri" charset="0"/>
              <a:ea typeface="Calibri" charset="0"/>
              <a:cs typeface="Calibri" charset="0"/>
            </a:endParaRPr>
          </a:p>
          <a:p>
            <a:pPr marL="0" indent="0" algn="ctr">
              <a:buNone/>
            </a:pPr>
            <a:r>
              <a:rPr lang="en-US" sz="3600" b="1" dirty="0">
                <a:solidFill>
                  <a:schemeClr val="tx1">
                    <a:lumMod val="65000"/>
                    <a:lumOff val="35000"/>
                  </a:schemeClr>
                </a:solidFill>
                <a:latin typeface="Calibri" charset="0"/>
                <a:ea typeface="Calibri" charset="0"/>
                <a:cs typeface="Calibri" charset="0"/>
              </a:rPr>
              <a:t>ugm.org</a:t>
            </a:r>
            <a:endParaRPr lang="en-US" sz="3600" b="1" kern="0" dirty="0">
              <a:solidFill>
                <a:schemeClr val="tx1">
                  <a:lumMod val="65000"/>
                  <a:lumOff val="35000"/>
                </a:schemeClr>
              </a:solidFill>
              <a:latin typeface="Calibri" charset="0"/>
              <a:ea typeface="Calibri" charset="0"/>
              <a:cs typeface="Calibri" charset="0"/>
            </a:endParaRPr>
          </a:p>
          <a:p>
            <a:pPr marL="742950" indent="-742950">
              <a:buAutoNum type="arabicParenR"/>
            </a:pPr>
            <a:endParaRPr lang="en-US" sz="4400" kern="0" dirty="0">
              <a:solidFill>
                <a:srgbClr val="F15A29"/>
              </a:solidFill>
              <a:latin typeface="Calibri" charset="0"/>
              <a:ea typeface="Calibri" charset="0"/>
              <a:cs typeface="Calibri" charset="0"/>
            </a:endParaRPr>
          </a:p>
          <a:p>
            <a:pPr marL="342900" indent="-342900">
              <a:buAutoNum type="arabicParenR"/>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1964" y="2743200"/>
            <a:ext cx="2260072" cy="1180235"/>
          </a:xfrm>
          <a:prstGeom prst="rect">
            <a:avLst/>
          </a:prstGeom>
        </p:spPr>
      </p:pic>
    </p:spTree>
    <p:extLst>
      <p:ext uri="{BB962C8B-B14F-4D97-AF65-F5344CB8AC3E}">
        <p14:creationId xmlns:p14="http://schemas.microsoft.com/office/powerpoint/2010/main" val="6095967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sp>
        <p:nvSpPr>
          <p:cNvPr id="7" name="Content Placeholder 2"/>
          <p:cNvSpPr>
            <a:spLocks noGrp="1"/>
          </p:cNvSpPr>
          <p:nvPr>
            <p:ph idx="1"/>
          </p:nvPr>
        </p:nvSpPr>
        <p:spPr>
          <a:xfrm>
            <a:off x="0" y="3095469"/>
            <a:ext cx="9144000" cy="2771931"/>
          </a:xfrm>
        </p:spPr>
        <p:txBody>
          <a:bodyPr>
            <a:normAutofit/>
          </a:bodyPr>
          <a:lstStyle/>
          <a:p>
            <a:pPr marL="0" indent="0" algn="ctr">
              <a:buNone/>
            </a:pPr>
            <a:r>
              <a:rPr lang="en-US" sz="4800" b="1" dirty="0">
                <a:solidFill>
                  <a:schemeClr val="tx1">
                    <a:lumMod val="65000"/>
                    <a:lumOff val="35000"/>
                  </a:schemeClr>
                </a:solidFill>
                <a:latin typeface="Calibri" charset="0"/>
                <a:ea typeface="Calibri" charset="0"/>
                <a:cs typeface="Calibri" charset="0"/>
              </a:rPr>
              <a:t>Follow us</a:t>
            </a:r>
          </a:p>
          <a:p>
            <a:pPr marL="0" indent="0" algn="ctr">
              <a:buNone/>
            </a:pPr>
            <a:r>
              <a:rPr lang="en-US" sz="4389" dirty="0">
                <a:solidFill>
                  <a:schemeClr val="tx1">
                    <a:lumMod val="65000"/>
                    <a:lumOff val="35000"/>
                  </a:schemeClr>
                </a:solidFill>
                <a:latin typeface="Calibri" charset="0"/>
                <a:ea typeface="Calibri" charset="0"/>
                <a:cs typeface="Calibri" charset="0"/>
              </a:rPr>
              <a:t>@</a:t>
            </a:r>
            <a:r>
              <a:rPr lang="en-US" sz="4389" dirty="0" err="1">
                <a:solidFill>
                  <a:schemeClr val="tx1">
                    <a:lumMod val="65000"/>
                    <a:lumOff val="35000"/>
                  </a:schemeClr>
                </a:solidFill>
                <a:latin typeface="Calibri" charset="0"/>
                <a:ea typeface="Calibri" charset="0"/>
                <a:cs typeface="Calibri" charset="0"/>
              </a:rPr>
              <a:t>SeattlesUGM</a:t>
            </a:r>
            <a:endParaRPr lang="en-US" sz="4389" dirty="0">
              <a:solidFill>
                <a:schemeClr val="tx1">
                  <a:lumMod val="65000"/>
                  <a:lumOff val="35000"/>
                </a:schemeClr>
              </a:solidFill>
              <a:latin typeface="Calibri" charset="0"/>
              <a:ea typeface="Calibri" charset="0"/>
              <a:cs typeface="Calibri" charset="0"/>
            </a:endParaRPr>
          </a:p>
          <a:p>
            <a:pPr marL="0" indent="0" algn="ctr">
              <a:buNone/>
            </a:pPr>
            <a:endParaRPr lang="en-US" sz="4389" dirty="0">
              <a:solidFill>
                <a:schemeClr val="tx1">
                  <a:lumMod val="65000"/>
                  <a:lumOff val="35000"/>
                </a:schemeClr>
              </a:solidFill>
              <a:latin typeface="Calibri" charset="0"/>
              <a:ea typeface="Calibri" charset="0"/>
              <a:cs typeface="Calibri" charset="0"/>
            </a:endParaRPr>
          </a:p>
          <a:p>
            <a:pPr marL="0" indent="0" algn="ctr">
              <a:buNone/>
            </a:pPr>
            <a:endParaRPr lang="en-US" sz="4389" dirty="0">
              <a:solidFill>
                <a:schemeClr val="tx1">
                  <a:lumMod val="65000"/>
                  <a:lumOff val="35000"/>
                </a:schemeClr>
              </a:solidFill>
              <a:latin typeface="Calibri" charset="0"/>
              <a:ea typeface="Calibri" charset="0"/>
              <a:cs typeface="Calibri"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892" y="1781839"/>
            <a:ext cx="889508" cy="113995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781839"/>
            <a:ext cx="1114044" cy="113995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473200"/>
            <a:ext cx="1191768" cy="17272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7927" y="1473200"/>
            <a:ext cx="1243584" cy="1727200"/>
          </a:xfrm>
          <a:prstGeom prst="rect">
            <a:avLst/>
          </a:prstGeom>
        </p:spPr>
      </p:pic>
    </p:spTree>
    <p:extLst>
      <p:ext uri="{BB962C8B-B14F-4D97-AF65-F5344CB8AC3E}">
        <p14:creationId xmlns:p14="http://schemas.microsoft.com/office/powerpoint/2010/main" val="10504244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54"/>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3441" y="2209800"/>
            <a:ext cx="3057117" cy="1596461"/>
          </a:xfrm>
          <a:prstGeom prst="rect">
            <a:avLst/>
          </a:prstGeom>
        </p:spPr>
      </p:pic>
    </p:spTree>
    <p:extLst>
      <p:ext uri="{BB962C8B-B14F-4D97-AF65-F5344CB8AC3E}">
        <p14:creationId xmlns:p14="http://schemas.microsoft.com/office/powerpoint/2010/main" val="290713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a:spLocks noGrp="1"/>
          </p:cNvSpPr>
          <p:nvPr>
            <p:ph type="ctrTitle"/>
          </p:nvPr>
        </p:nvSpPr>
        <p:spPr>
          <a:xfrm>
            <a:off x="-2092855" y="2475860"/>
            <a:ext cx="9144000" cy="1486540"/>
          </a:xfrm>
        </p:spPr>
        <p:txBody>
          <a:bodyPr>
            <a:normAutofit/>
          </a:bodyPr>
          <a:lstStyle/>
          <a:p>
            <a:pPr>
              <a:tabLst>
                <a:tab pos="3657600" algn="l"/>
              </a:tabLst>
            </a:pPr>
            <a:r>
              <a:rPr lang="en-US" sz="6000" spc="300" dirty="0">
                <a:solidFill>
                  <a:schemeClr val="bg1"/>
                </a:solidFill>
                <a:latin typeface="Calibri Light" charset="0"/>
                <a:ea typeface="Calibri Light" charset="0"/>
                <a:cs typeface="Calibri Light" charset="0"/>
              </a:rPr>
              <a:t>MISSION</a:t>
            </a:r>
          </a:p>
        </p:txBody>
      </p:sp>
      <p:sp>
        <p:nvSpPr>
          <p:cNvPr id="14" name="Subtitle 2"/>
          <p:cNvSpPr>
            <a:spLocks noGrp="1"/>
          </p:cNvSpPr>
          <p:nvPr>
            <p:ph type="subTitle" idx="1"/>
          </p:nvPr>
        </p:nvSpPr>
        <p:spPr>
          <a:xfrm>
            <a:off x="4741800" y="2253974"/>
            <a:ext cx="3548760" cy="2419823"/>
          </a:xfrm>
        </p:spPr>
        <p:txBody>
          <a:bodyPr>
            <a:noAutofit/>
          </a:bodyPr>
          <a:lstStyle/>
          <a:p>
            <a:pPr algn="l"/>
            <a:r>
              <a:rPr lang="en-US" sz="3200" i="1" dirty="0">
                <a:solidFill>
                  <a:schemeClr val="bg1"/>
                </a:solidFill>
                <a:latin typeface="Calibri" charset="0"/>
                <a:ea typeface="Calibri" charset="0"/>
                <a:cs typeface="Calibri" charset="0"/>
              </a:rPr>
              <a:t>To bring the love of Jesus and hope for </a:t>
            </a:r>
            <a:br>
              <a:rPr lang="en-US" sz="3200" i="1" dirty="0">
                <a:solidFill>
                  <a:schemeClr val="bg1"/>
                </a:solidFill>
                <a:latin typeface="Calibri" charset="0"/>
                <a:ea typeface="Calibri" charset="0"/>
                <a:cs typeface="Calibri" charset="0"/>
              </a:rPr>
            </a:br>
            <a:r>
              <a:rPr lang="en-US" sz="3200" i="1" dirty="0">
                <a:solidFill>
                  <a:schemeClr val="bg1"/>
                </a:solidFill>
                <a:latin typeface="Calibri" charset="0"/>
                <a:ea typeface="Calibri" charset="0"/>
                <a:cs typeface="Calibri" charset="0"/>
              </a:rPr>
              <a:t>a new life to our homeless neighbors</a:t>
            </a:r>
            <a:endParaRPr lang="en-US" sz="2400" i="1" dirty="0">
              <a:solidFill>
                <a:schemeClr val="bg1"/>
              </a:solidFill>
              <a:latin typeface="Calibri" charset="0"/>
              <a:ea typeface="Calibri" charset="0"/>
              <a:cs typeface="Calibri" charset="0"/>
            </a:endParaRPr>
          </a:p>
        </p:txBody>
      </p:sp>
      <p:sp>
        <p:nvSpPr>
          <p:cNvPr id="15" name="Rectangle 14"/>
          <p:cNvSpPr/>
          <p:nvPr/>
        </p:nvSpPr>
        <p:spPr>
          <a:xfrm>
            <a:off x="4274568" y="2122891"/>
            <a:ext cx="45719" cy="2209800"/>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5A29"/>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1752" y="5847395"/>
            <a:ext cx="1167344" cy="609600"/>
          </a:xfrm>
          <a:prstGeom prst="rect">
            <a:avLst/>
          </a:prstGeom>
        </p:spPr>
      </p:pic>
    </p:spTree>
    <p:extLst>
      <p:ext uri="{BB962C8B-B14F-4D97-AF65-F5344CB8AC3E}">
        <p14:creationId xmlns:p14="http://schemas.microsoft.com/office/powerpoint/2010/main" val="123832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1F13E9A8-9D54-49D7-B611-50C35205083D}"/>
              </a:ext>
            </a:extLst>
          </p:cNvPr>
          <p:cNvSpPr/>
          <p:nvPr/>
        </p:nvSpPr>
        <p:spPr>
          <a:xfrm>
            <a:off x="1187147" y="5362214"/>
            <a:ext cx="5276187" cy="1367234"/>
          </a:xfrm>
          <a:prstGeom prst="rect">
            <a:avLst/>
          </a:prstGeom>
        </p:spPr>
        <p:txBody>
          <a:bodyPr wrap="square">
            <a:noAutofit/>
          </a:bodyPr>
          <a:lstStyle/>
          <a:p>
            <a:pPr>
              <a:lnSpc>
                <a:spcPct val="107000"/>
              </a:lnSpc>
              <a:spcAft>
                <a:spcPts val="800"/>
              </a:spcAft>
            </a:pPr>
            <a:r>
              <a:rPr lang="en-US" sz="1600" dirty="0">
                <a:solidFill>
                  <a:srgbClr val="E6E2DD"/>
                </a:solidFill>
                <a:latin typeface="Calibri" panose="020F0502020204030204" pitchFamily="34" charset="0"/>
                <a:ea typeface="Times New Roman" panose="02020603050405020304" pitchFamily="18" charset="0"/>
                <a:cs typeface="Calibri" panose="020F0502020204030204" pitchFamily="34" charset="0"/>
              </a:rPr>
              <a:t>But God is so rich in mercy, and He loved us so much, that even though we were dead because of our sins, He gave us life when He raised Christ from the dead. (It is only by God’s grace that you have been saved!)   EPHESIANS 2:4-5 (NLT)</a:t>
            </a:r>
            <a:endParaRPr lang="en-US" sz="1600" dirty="0">
              <a:solidFill>
                <a:srgbClr val="E6E2DD"/>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ctrTitle"/>
          </p:nvPr>
        </p:nvSpPr>
        <p:spPr>
          <a:xfrm>
            <a:off x="-2092855" y="2475860"/>
            <a:ext cx="9144000" cy="1486540"/>
          </a:xfrm>
        </p:spPr>
        <p:txBody>
          <a:bodyPr>
            <a:normAutofit/>
          </a:bodyPr>
          <a:lstStyle/>
          <a:p>
            <a:pPr>
              <a:tabLst>
                <a:tab pos="3657600" algn="l"/>
              </a:tabLst>
            </a:pPr>
            <a:r>
              <a:rPr lang="en-US" sz="6000" spc="300" dirty="0">
                <a:solidFill>
                  <a:schemeClr val="bg1"/>
                </a:solidFill>
                <a:latin typeface="Calibri Light" charset="0"/>
                <a:ea typeface="Calibri Light" charset="0"/>
                <a:cs typeface="Calibri Light" charset="0"/>
              </a:rPr>
              <a:t>VISION</a:t>
            </a:r>
          </a:p>
        </p:txBody>
      </p:sp>
      <p:sp>
        <p:nvSpPr>
          <p:cNvPr id="10" name="Subtitle 2"/>
          <p:cNvSpPr>
            <a:spLocks noGrp="1"/>
          </p:cNvSpPr>
          <p:nvPr>
            <p:ph type="subTitle" idx="1"/>
          </p:nvPr>
        </p:nvSpPr>
        <p:spPr>
          <a:xfrm>
            <a:off x="4685527" y="2409123"/>
            <a:ext cx="3853055" cy="2419823"/>
          </a:xfrm>
        </p:spPr>
        <p:txBody>
          <a:bodyPr>
            <a:noAutofit/>
          </a:bodyPr>
          <a:lstStyle/>
          <a:p>
            <a:pPr algn="l"/>
            <a:r>
              <a:rPr lang="en-US" sz="3600" i="1" dirty="0">
                <a:solidFill>
                  <a:schemeClr val="bg1"/>
                </a:solidFill>
                <a:latin typeface="Calibri" charset="0"/>
                <a:ea typeface="Calibri" charset="0"/>
                <a:cs typeface="Calibri" charset="0"/>
              </a:rPr>
              <a:t>Every homeless neighbor—beloved, redeemed, restored</a:t>
            </a:r>
          </a:p>
        </p:txBody>
      </p:sp>
      <p:sp>
        <p:nvSpPr>
          <p:cNvPr id="11" name="Rectangle 10"/>
          <p:cNvSpPr/>
          <p:nvPr/>
        </p:nvSpPr>
        <p:spPr>
          <a:xfrm>
            <a:off x="4274568" y="2122891"/>
            <a:ext cx="45719" cy="2209800"/>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5A29"/>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1752" y="5847395"/>
            <a:ext cx="1167344" cy="609600"/>
          </a:xfrm>
          <a:prstGeom prst="rect">
            <a:avLst/>
          </a:prstGeom>
        </p:spPr>
      </p:pic>
    </p:spTree>
    <p:extLst>
      <p:ext uri="{BB962C8B-B14F-4D97-AF65-F5344CB8AC3E}">
        <p14:creationId xmlns:p14="http://schemas.microsoft.com/office/powerpoint/2010/main" val="533615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1911" y="1905000"/>
            <a:ext cx="3000177" cy="1566726"/>
          </a:xfrm>
          <a:prstGeom prst="rect">
            <a:avLst/>
          </a:prstGeom>
        </p:spPr>
      </p:pic>
      <p:sp>
        <p:nvSpPr>
          <p:cNvPr id="5" name="TextBox 4"/>
          <p:cNvSpPr txBox="1"/>
          <p:nvPr/>
        </p:nvSpPr>
        <p:spPr>
          <a:xfrm>
            <a:off x="-2286000" y="1981200"/>
            <a:ext cx="2209800" cy="1077218"/>
          </a:xfrm>
          <a:prstGeom prst="rect">
            <a:avLst/>
          </a:prstGeom>
          <a:noFill/>
        </p:spPr>
        <p:txBody>
          <a:bodyPr wrap="square" rtlCol="0">
            <a:spAutoFit/>
          </a:bodyPr>
          <a:lstStyle/>
          <a:p>
            <a:r>
              <a:rPr lang="en-US" sz="3200" dirty="0" smtClean="0">
                <a:latin typeface="Calibri Light" charset="0"/>
                <a:ea typeface="Calibri Light" charset="0"/>
                <a:cs typeface="Calibri Light" charset="0"/>
              </a:rPr>
              <a:t>Graduation slides</a:t>
            </a:r>
            <a:endParaRPr lang="en-US" sz="1600" dirty="0">
              <a:latin typeface="Calibri" charset="0"/>
              <a:ea typeface="Calibri" charset="0"/>
              <a:cs typeface="Calibri" charset="0"/>
            </a:endParaRPr>
          </a:p>
        </p:txBody>
      </p:sp>
    </p:spTree>
    <p:extLst>
      <p:ext uri="{BB962C8B-B14F-4D97-AF65-F5344CB8AC3E}">
        <p14:creationId xmlns:p14="http://schemas.microsoft.com/office/powerpoint/2010/main" val="100952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outdoor, white, image&#10;&#10;Description automatically generated">
            <a:extLst>
              <a:ext uri="{FF2B5EF4-FFF2-40B4-BE49-F238E27FC236}">
                <a16:creationId xmlns:a16="http://schemas.microsoft.com/office/drawing/2014/main" id="{B5771065-473E-4603-A465-A65B3F26F26A}"/>
              </a:ext>
            </a:extLst>
          </p:cNvPr>
          <p:cNvPicPr>
            <a:picLocks noChangeAspect="1"/>
          </p:cNvPicPr>
          <p:nvPr/>
        </p:nvPicPr>
        <p:blipFill>
          <a:blip r:embed="rId2"/>
          <a:stretch>
            <a:fillRect/>
          </a:stretch>
        </p:blipFill>
        <p:spPr>
          <a:xfrm>
            <a:off x="-4482" y="2241"/>
            <a:ext cx="9152964" cy="6853517"/>
          </a:xfrm>
          <a:prstGeom prst="rect">
            <a:avLst/>
          </a:prstGeom>
        </p:spPr>
      </p:pic>
      <p:sp>
        <p:nvSpPr>
          <p:cNvPr id="11" name="Rectangle 2">
            <a:extLst>
              <a:ext uri="{FF2B5EF4-FFF2-40B4-BE49-F238E27FC236}">
                <a16:creationId xmlns:a16="http://schemas.microsoft.com/office/drawing/2014/main" id="{1DC0F3D9-EFD9-4D19-9911-679D4B855A74}"/>
              </a:ext>
            </a:extLst>
          </p:cNvPr>
          <p:cNvSpPr>
            <a:spLocks/>
          </p:cNvSpPr>
          <p:nvPr/>
        </p:nvSpPr>
        <p:spPr bwMode="auto">
          <a:xfrm>
            <a:off x="304801" y="2035176"/>
            <a:ext cx="4236286" cy="861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45719" tIns="45719" rIns="45719" bIns="45719">
            <a:spAutoFit/>
          </a:bodyPr>
          <a:lstStyle/>
          <a:p>
            <a:r>
              <a:rPr lang="en-US" sz="5000" dirty="0">
                <a:solidFill>
                  <a:srgbClr val="F15A29"/>
                </a:solidFill>
                <a:latin typeface="Calibri" charset="0"/>
                <a:ea typeface="Calibri" charset="0"/>
                <a:cs typeface="Calibri" charset="0"/>
                <a:sym typeface="ITC Franklin Gothic Medium Cond" charset="0"/>
              </a:rPr>
              <a:t>Scott Cleveland</a:t>
            </a:r>
            <a:endParaRPr lang="en-US" dirty="0">
              <a:solidFill>
                <a:srgbClr val="F15A29"/>
              </a:solidFill>
              <a:latin typeface="Calibri" charset="0"/>
              <a:ea typeface="Calibri" charset="0"/>
              <a:cs typeface="Calibri" charset="0"/>
              <a:sym typeface="ITC Franklin Gothic Medium Cond" charset="0"/>
            </a:endParaRPr>
          </a:p>
        </p:txBody>
      </p:sp>
      <p:sp>
        <p:nvSpPr>
          <p:cNvPr id="12" name="Rectangle 3">
            <a:extLst>
              <a:ext uri="{FF2B5EF4-FFF2-40B4-BE49-F238E27FC236}">
                <a16:creationId xmlns:a16="http://schemas.microsoft.com/office/drawing/2014/main" id="{6232F8A3-6AE4-4E08-A2FF-D0EA20C3F0AB}"/>
              </a:ext>
            </a:extLst>
          </p:cNvPr>
          <p:cNvSpPr>
            <a:spLocks/>
          </p:cNvSpPr>
          <p:nvPr/>
        </p:nvSpPr>
        <p:spPr bwMode="auto">
          <a:xfrm>
            <a:off x="304802" y="2798762"/>
            <a:ext cx="6983413" cy="523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19" tIns="45719" rIns="45719" bIns="45719">
            <a:spAutoFit/>
          </a:bodyPr>
          <a:lstStyle/>
          <a:p>
            <a:r>
              <a:rPr lang="en-US" sz="2800" dirty="0">
                <a:solidFill>
                  <a:srgbClr val="FFFFFF"/>
                </a:solidFill>
                <a:latin typeface="Calibri" charset="0"/>
                <a:ea typeface="Calibri" charset="0"/>
                <a:cs typeface="Calibri" charset="0"/>
                <a:sym typeface="ITC Franklin Gothic Std Medium" charset="0"/>
              </a:rPr>
              <a:t>Director of the Men’s </a:t>
            </a:r>
            <a:r>
              <a:rPr lang="en-US" sz="2800" dirty="0" smtClean="0">
                <a:solidFill>
                  <a:srgbClr val="FFFFFF"/>
                </a:solidFill>
                <a:latin typeface="Calibri" charset="0"/>
                <a:ea typeface="Calibri" charset="0"/>
                <a:cs typeface="Calibri" charset="0"/>
                <a:sym typeface="ITC Franklin Gothic Std Medium" charset="0"/>
              </a:rPr>
              <a:t>Recovery </a:t>
            </a:r>
            <a:r>
              <a:rPr lang="en-US" sz="2800" dirty="0">
                <a:solidFill>
                  <a:srgbClr val="FFFFFF"/>
                </a:solidFill>
                <a:latin typeface="Calibri" charset="0"/>
                <a:ea typeface="Calibri" charset="0"/>
                <a:cs typeface="Calibri" charset="0"/>
                <a:sym typeface="ITC Franklin Gothic Std Medium" charset="0"/>
              </a:rPr>
              <a:t>Program</a:t>
            </a:r>
            <a:endParaRPr lang="en-US" sz="2800" i="1" dirty="0">
              <a:latin typeface="Calibri" charset="0"/>
              <a:ea typeface="Calibri" charset="0"/>
              <a:cs typeface="Calibri" charset="0"/>
              <a:sym typeface="ITC Franklin Gothic Std Medium" charset="0"/>
            </a:endParaRPr>
          </a:p>
        </p:txBody>
      </p:sp>
      <p:sp>
        <p:nvSpPr>
          <p:cNvPr id="13" name="Rectangle 4">
            <a:extLst>
              <a:ext uri="{FF2B5EF4-FFF2-40B4-BE49-F238E27FC236}">
                <a16:creationId xmlns:a16="http://schemas.microsoft.com/office/drawing/2014/main" id="{1B9EA089-0E6A-445D-A492-02F97CBCD8D0}"/>
              </a:ext>
            </a:extLst>
          </p:cNvPr>
          <p:cNvSpPr>
            <a:spLocks/>
          </p:cNvSpPr>
          <p:nvPr/>
        </p:nvSpPr>
        <p:spPr bwMode="auto">
          <a:xfrm>
            <a:off x="304800" y="1447800"/>
            <a:ext cx="9842500" cy="646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19" tIns="45719" rIns="45719" bIns="45719">
            <a:spAutoFit/>
          </a:bodyPr>
          <a:lstStyle/>
          <a:p>
            <a:r>
              <a:rPr lang="en-US" sz="3600" b="1" dirty="0">
                <a:solidFill>
                  <a:srgbClr val="FFFFFF"/>
                </a:solidFill>
                <a:latin typeface="Calibri" charset="0"/>
                <a:ea typeface="Calibri" charset="0"/>
                <a:cs typeface="Calibri" charset="0"/>
                <a:sym typeface="ITC Franklin Gothic Medium Cond" charset="0"/>
              </a:rPr>
              <a:t>Welcome </a:t>
            </a:r>
            <a:endParaRPr lang="en-US" sz="3600" b="1" dirty="0">
              <a:latin typeface="Calibri" charset="0"/>
              <a:ea typeface="Calibri" charset="0"/>
              <a:cs typeface="Calibri" charset="0"/>
              <a:sym typeface="ITC Franklin Gothic Medium Cond" charset="0"/>
            </a:endParaRPr>
          </a:p>
        </p:txBody>
      </p:sp>
      <p:pic>
        <p:nvPicPr>
          <p:cNvPr id="14" name="Picture 13">
            <a:extLst>
              <a:ext uri="{FF2B5EF4-FFF2-40B4-BE49-F238E27FC236}">
                <a16:creationId xmlns:a16="http://schemas.microsoft.com/office/drawing/2014/main" id="{1587D937-B7D0-4338-9953-C1673C5364F2}"/>
              </a:ext>
            </a:extLst>
          </p:cNvPr>
          <p:cNvPicPr>
            <a:picLocks noChangeAspect="1"/>
          </p:cNvPicPr>
          <p:nvPr/>
        </p:nvPicPr>
        <p:blipFill>
          <a:blip r:embed="rId3"/>
          <a:stretch>
            <a:fillRect/>
          </a:stretch>
        </p:blipFill>
        <p:spPr>
          <a:xfrm>
            <a:off x="6460782" y="1447799"/>
            <a:ext cx="2683217" cy="2683217"/>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BCA7323E-9FA1-40EE-8EDC-7CEFF0AE0E06}"/>
              </a:ext>
            </a:extLst>
          </p:cNvPr>
          <p:cNvPicPr>
            <a:picLocks noChangeAspect="1"/>
          </p:cNvPicPr>
          <p:nvPr/>
        </p:nvPicPr>
        <p:blipFill>
          <a:blip r:embed="rId4"/>
          <a:stretch>
            <a:fillRect/>
          </a:stretch>
        </p:blipFill>
        <p:spPr>
          <a:xfrm>
            <a:off x="7649135" y="5867167"/>
            <a:ext cx="1140759" cy="614547"/>
          </a:xfrm>
          <a:prstGeom prst="rect">
            <a:avLst/>
          </a:prstGeom>
        </p:spPr>
      </p:pic>
      <p:sp>
        <p:nvSpPr>
          <p:cNvPr id="8" name="TextBox 7"/>
          <p:cNvSpPr txBox="1"/>
          <p:nvPr/>
        </p:nvSpPr>
        <p:spPr>
          <a:xfrm>
            <a:off x="-2286000" y="1981200"/>
            <a:ext cx="2209800" cy="1077218"/>
          </a:xfrm>
          <a:prstGeom prst="rect">
            <a:avLst/>
          </a:prstGeom>
          <a:noFill/>
        </p:spPr>
        <p:txBody>
          <a:bodyPr wrap="square" rtlCol="0">
            <a:spAutoFit/>
          </a:bodyPr>
          <a:lstStyle/>
          <a:p>
            <a:r>
              <a:rPr lang="en-US" sz="3200" dirty="0" smtClean="0">
                <a:latin typeface="Calibri Light" charset="0"/>
                <a:ea typeface="Calibri Light" charset="0"/>
                <a:cs typeface="Calibri Light" charset="0"/>
              </a:rPr>
              <a:t>Graduation slides</a:t>
            </a:r>
            <a:endParaRPr lang="en-US" sz="1600" dirty="0">
              <a:latin typeface="Calibri" charset="0"/>
              <a:ea typeface="Calibri" charset="0"/>
              <a:cs typeface="Calibri" charset="0"/>
            </a:endParaRPr>
          </a:p>
        </p:txBody>
      </p:sp>
    </p:spTree>
    <p:extLst>
      <p:ext uri="{BB962C8B-B14F-4D97-AF65-F5344CB8AC3E}">
        <p14:creationId xmlns:p14="http://schemas.microsoft.com/office/powerpoint/2010/main" val="301674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2BAE3E-5923-40C6-A610-1532E873125A}"/>
              </a:ext>
            </a:extLst>
          </p:cNvPr>
          <p:cNvSpPr/>
          <p:nvPr/>
        </p:nvSpPr>
        <p:spPr>
          <a:xfrm>
            <a:off x="0" y="0"/>
            <a:ext cx="9144000" cy="12954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1295400"/>
            <a:ext cx="9144001" cy="152400"/>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1263651" y="1922736"/>
            <a:ext cx="7315199" cy="2877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3600" dirty="0">
                <a:latin typeface="Calibri" charset="0"/>
                <a:ea typeface="Calibri" charset="0"/>
                <a:cs typeface="Calibri" charset="0"/>
              </a:rPr>
              <a:t>Recap</a:t>
            </a:r>
          </a:p>
          <a:p>
            <a:pPr lvl="1">
              <a:buClr>
                <a:srgbClr val="F15A29"/>
              </a:buClr>
              <a:buFont typeface="Wingdings" charset="2"/>
              <a:buChar char="§"/>
            </a:pPr>
            <a:r>
              <a:rPr lang="en-US" dirty="0">
                <a:latin typeface="Calibri" charset="0"/>
                <a:ea typeface="Calibri" charset="0"/>
                <a:cs typeface="Calibri" charset="0"/>
              </a:rPr>
              <a:t>Background/Highlights</a:t>
            </a:r>
          </a:p>
          <a:p>
            <a:pPr lvl="1">
              <a:buClr>
                <a:srgbClr val="F15A29"/>
              </a:buClr>
              <a:buFont typeface="Wingdings" charset="2"/>
              <a:buChar char="§"/>
            </a:pPr>
            <a:r>
              <a:rPr lang="en-US" dirty="0">
                <a:latin typeface="Calibri" charset="0"/>
                <a:ea typeface="Calibri" charset="0"/>
                <a:cs typeface="Calibri" charset="0"/>
              </a:rPr>
              <a:t>Financial Results	</a:t>
            </a:r>
          </a:p>
          <a:p>
            <a:pPr lvl="1">
              <a:buClr>
                <a:srgbClr val="F15A29"/>
              </a:buClr>
              <a:buFont typeface="Wingdings" charset="2"/>
              <a:buChar char="§"/>
            </a:pPr>
            <a:endParaRPr lang="en-US" dirty="0">
              <a:latin typeface="Calibri" charset="0"/>
              <a:ea typeface="Calibri" charset="0"/>
              <a:cs typeface="Calibri" charset="0"/>
            </a:endParaRPr>
          </a:p>
        </p:txBody>
      </p:sp>
      <p:sp>
        <p:nvSpPr>
          <p:cNvPr id="7" name="Content Placeholder 2"/>
          <p:cNvSpPr txBox="1">
            <a:spLocks/>
          </p:cNvSpPr>
          <p:nvPr/>
        </p:nvSpPr>
        <p:spPr bwMode="auto">
          <a:xfrm>
            <a:off x="622301" y="304800"/>
            <a:ext cx="8597900" cy="51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rgbClr val="0099FF"/>
              </a:buClr>
              <a:buChar char="•"/>
              <a:defRPr sz="2400">
                <a:solidFill>
                  <a:schemeClr val="tx1"/>
                </a:solidFill>
                <a:latin typeface="+mn-lt"/>
              </a:defRPr>
            </a:lvl3pPr>
            <a:lvl4pPr marL="1600200" indent="-228600" algn="l" rtl="0" eaLnBrk="0" fontAlgn="base" hangingPunct="0">
              <a:spcBef>
                <a:spcPct val="20000"/>
              </a:spcBef>
              <a:spcAft>
                <a:spcPct val="0"/>
              </a:spcAft>
              <a:buClr>
                <a:srgbClr val="0066CC"/>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4800" kern="0">
                <a:latin typeface="Calibri Light"/>
                <a:ea typeface="Calibri Light" charset="0"/>
                <a:cs typeface="Calibri Light"/>
              </a:rPr>
              <a:t>HEADLINE</a:t>
            </a:r>
            <a:endParaRPr lang="en-US" sz="4000" kern="0">
              <a:latin typeface="Calibri Light"/>
              <a:ea typeface="Calibri Light" charset="0"/>
              <a:cs typeface="Calibri Ligh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0223" y="341514"/>
            <a:ext cx="1388873" cy="725285"/>
          </a:xfrm>
          <a:prstGeom prst="rect">
            <a:avLst/>
          </a:prstGeom>
        </p:spPr>
      </p:pic>
    </p:spTree>
    <p:extLst>
      <p:ext uri="{BB962C8B-B14F-4D97-AF65-F5344CB8AC3E}">
        <p14:creationId xmlns:p14="http://schemas.microsoft.com/office/powerpoint/2010/main" val="74664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sp>
        <p:nvSpPr>
          <p:cNvPr id="8" name="Rectangle 7">
            <a:extLst>
              <a:ext uri="{FF2B5EF4-FFF2-40B4-BE49-F238E27FC236}">
                <a16:creationId xmlns:a16="http://schemas.microsoft.com/office/drawing/2014/main" id="{C02BAE3E-5923-40C6-A610-1532E873125A}"/>
              </a:ext>
            </a:extLst>
          </p:cNvPr>
          <p:cNvSpPr/>
          <p:nvPr/>
        </p:nvSpPr>
        <p:spPr>
          <a:xfrm>
            <a:off x="0" y="0"/>
            <a:ext cx="9144000" cy="12954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1295400"/>
            <a:ext cx="9144001" cy="152400"/>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1263651" y="1922736"/>
            <a:ext cx="7315199" cy="2877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3600" dirty="0">
                <a:latin typeface="Calibri" charset="0"/>
                <a:ea typeface="Calibri" charset="0"/>
                <a:cs typeface="Calibri" charset="0"/>
              </a:rPr>
              <a:t>Recap</a:t>
            </a:r>
          </a:p>
          <a:p>
            <a:pPr lvl="1">
              <a:buClr>
                <a:srgbClr val="F15A29"/>
              </a:buClr>
              <a:buFont typeface="Wingdings" charset="2"/>
              <a:buChar char="§"/>
            </a:pPr>
            <a:r>
              <a:rPr lang="en-US" dirty="0">
                <a:latin typeface="Calibri" charset="0"/>
                <a:ea typeface="Calibri" charset="0"/>
                <a:cs typeface="Calibri" charset="0"/>
              </a:rPr>
              <a:t>Background/Highlights</a:t>
            </a:r>
          </a:p>
          <a:p>
            <a:pPr lvl="1">
              <a:buClr>
                <a:srgbClr val="F15A29"/>
              </a:buClr>
              <a:buFont typeface="Wingdings" charset="2"/>
              <a:buChar char="§"/>
            </a:pPr>
            <a:r>
              <a:rPr lang="en-US" dirty="0">
                <a:latin typeface="Calibri" charset="0"/>
                <a:ea typeface="Calibri" charset="0"/>
                <a:cs typeface="Calibri" charset="0"/>
              </a:rPr>
              <a:t>Financial Results	</a:t>
            </a:r>
          </a:p>
          <a:p>
            <a:pPr lvl="1">
              <a:buClr>
                <a:srgbClr val="F15A29"/>
              </a:buClr>
              <a:buFont typeface="Wingdings" charset="2"/>
              <a:buChar char="§"/>
            </a:pPr>
            <a:endParaRPr lang="en-US" dirty="0">
              <a:latin typeface="Calibri" charset="0"/>
              <a:ea typeface="Calibri" charset="0"/>
              <a:cs typeface="Calibri" charset="0"/>
            </a:endParaRPr>
          </a:p>
        </p:txBody>
      </p:sp>
      <p:sp>
        <p:nvSpPr>
          <p:cNvPr id="7" name="Content Placeholder 2"/>
          <p:cNvSpPr txBox="1">
            <a:spLocks/>
          </p:cNvSpPr>
          <p:nvPr/>
        </p:nvSpPr>
        <p:spPr bwMode="auto">
          <a:xfrm>
            <a:off x="622301" y="304800"/>
            <a:ext cx="8597900" cy="51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rgbClr val="0099FF"/>
              </a:buClr>
              <a:buChar char="•"/>
              <a:defRPr sz="2400">
                <a:solidFill>
                  <a:schemeClr val="tx1"/>
                </a:solidFill>
                <a:latin typeface="+mn-lt"/>
              </a:defRPr>
            </a:lvl3pPr>
            <a:lvl4pPr marL="1600200" indent="-228600" algn="l" rtl="0" eaLnBrk="0" fontAlgn="base" hangingPunct="0">
              <a:spcBef>
                <a:spcPct val="20000"/>
              </a:spcBef>
              <a:spcAft>
                <a:spcPct val="0"/>
              </a:spcAft>
              <a:buClr>
                <a:srgbClr val="0066CC"/>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4800" kern="0" dirty="0" smtClean="0">
                <a:latin typeface="Calibri Light"/>
                <a:ea typeface="Calibri Light" charset="0"/>
                <a:cs typeface="Calibri Light"/>
              </a:rPr>
              <a:t>HEADLINE (logo lower right)</a:t>
            </a:r>
            <a:endParaRPr lang="en-US" sz="4000" kern="0" dirty="0">
              <a:latin typeface="Calibri Light"/>
              <a:ea typeface="Calibri Light" charset="0"/>
              <a:cs typeface="Calibri Ligh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1752" y="5847395"/>
            <a:ext cx="1167344" cy="609600"/>
          </a:xfrm>
          <a:prstGeom prst="rect">
            <a:avLst/>
          </a:prstGeom>
        </p:spPr>
      </p:pic>
    </p:spTree>
    <p:extLst>
      <p:ext uri="{BB962C8B-B14F-4D97-AF65-F5344CB8AC3E}">
        <p14:creationId xmlns:p14="http://schemas.microsoft.com/office/powerpoint/2010/main" val="1894281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sp>
        <p:nvSpPr>
          <p:cNvPr id="8" name="Rectangle 7">
            <a:extLst>
              <a:ext uri="{FF2B5EF4-FFF2-40B4-BE49-F238E27FC236}">
                <a16:creationId xmlns:a16="http://schemas.microsoft.com/office/drawing/2014/main" id="{C02BAE3E-5923-40C6-A610-1532E873125A}"/>
              </a:ext>
            </a:extLst>
          </p:cNvPr>
          <p:cNvSpPr/>
          <p:nvPr/>
        </p:nvSpPr>
        <p:spPr>
          <a:xfrm>
            <a:off x="0" y="0"/>
            <a:ext cx="9144000" cy="12954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1295400"/>
            <a:ext cx="9144001" cy="152400"/>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1263651" y="1922736"/>
            <a:ext cx="7315199" cy="2877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3600" dirty="0">
                <a:latin typeface="Calibri" charset="0"/>
                <a:ea typeface="Calibri" charset="0"/>
                <a:cs typeface="Calibri" charset="0"/>
              </a:rPr>
              <a:t>Recap</a:t>
            </a:r>
          </a:p>
          <a:p>
            <a:pPr lvl="1">
              <a:buClr>
                <a:srgbClr val="F15A29"/>
              </a:buClr>
              <a:buFont typeface="Wingdings" charset="2"/>
              <a:buChar char="§"/>
            </a:pPr>
            <a:r>
              <a:rPr lang="en-US" dirty="0">
                <a:latin typeface="Calibri" charset="0"/>
                <a:ea typeface="Calibri" charset="0"/>
                <a:cs typeface="Calibri" charset="0"/>
              </a:rPr>
              <a:t>Background/Highlights</a:t>
            </a:r>
          </a:p>
          <a:p>
            <a:pPr lvl="1">
              <a:buClr>
                <a:srgbClr val="F15A29"/>
              </a:buClr>
              <a:buFont typeface="Wingdings" charset="2"/>
              <a:buChar char="§"/>
            </a:pPr>
            <a:r>
              <a:rPr lang="en-US" dirty="0">
                <a:latin typeface="Calibri" charset="0"/>
                <a:ea typeface="Calibri" charset="0"/>
                <a:cs typeface="Calibri" charset="0"/>
              </a:rPr>
              <a:t>Financial Results	</a:t>
            </a:r>
          </a:p>
          <a:p>
            <a:pPr lvl="1">
              <a:buClr>
                <a:srgbClr val="F15A29"/>
              </a:buClr>
              <a:buFont typeface="Wingdings" charset="2"/>
              <a:buChar char="§"/>
            </a:pPr>
            <a:endParaRPr lang="en-US" dirty="0">
              <a:latin typeface="Calibri" charset="0"/>
              <a:ea typeface="Calibri" charset="0"/>
              <a:cs typeface="Calibri" charset="0"/>
            </a:endParaRPr>
          </a:p>
        </p:txBody>
      </p:sp>
      <p:sp>
        <p:nvSpPr>
          <p:cNvPr id="7" name="Content Placeholder 2"/>
          <p:cNvSpPr txBox="1">
            <a:spLocks/>
          </p:cNvSpPr>
          <p:nvPr/>
        </p:nvSpPr>
        <p:spPr bwMode="auto">
          <a:xfrm>
            <a:off x="622301" y="304800"/>
            <a:ext cx="8597900" cy="51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rgbClr val="0099FF"/>
              </a:buClr>
              <a:buChar char="•"/>
              <a:defRPr sz="2400">
                <a:solidFill>
                  <a:schemeClr val="tx1"/>
                </a:solidFill>
                <a:latin typeface="+mn-lt"/>
              </a:defRPr>
            </a:lvl3pPr>
            <a:lvl4pPr marL="1600200" indent="-228600" algn="l" rtl="0" eaLnBrk="0" fontAlgn="base" hangingPunct="0">
              <a:spcBef>
                <a:spcPct val="20000"/>
              </a:spcBef>
              <a:spcAft>
                <a:spcPct val="0"/>
              </a:spcAft>
              <a:buClr>
                <a:srgbClr val="0066CC"/>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4800" kern="0" dirty="0" smtClean="0">
                <a:latin typeface="Calibri Light"/>
                <a:ea typeface="Calibri Light" charset="0"/>
                <a:cs typeface="Calibri Light"/>
              </a:rPr>
              <a:t>HEADLINE (no logo)</a:t>
            </a:r>
            <a:endParaRPr lang="en-US" sz="4000" kern="0" dirty="0">
              <a:latin typeface="Calibri Light"/>
              <a:ea typeface="Calibri Light" charset="0"/>
              <a:cs typeface="Calibri Light"/>
            </a:endParaRPr>
          </a:p>
        </p:txBody>
      </p:sp>
    </p:spTree>
    <p:extLst>
      <p:ext uri="{BB962C8B-B14F-4D97-AF65-F5344CB8AC3E}">
        <p14:creationId xmlns:p14="http://schemas.microsoft.com/office/powerpoint/2010/main" val="1198312404"/>
      </p:ext>
    </p:extLst>
  </p:cSld>
  <p:clrMapOvr>
    <a:masterClrMapping/>
  </p:clrMapOvr>
</p:sld>
</file>

<file path=ppt/theme/theme1.xml><?xml version="1.0" encoding="utf-8"?>
<a:theme xmlns:a="http://schemas.openxmlformats.org/drawingml/2006/main" name="Express Pros Master">
  <a:themeElements>
    <a:clrScheme name="Express Pros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xpress Pros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press Pros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ress Pros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ress Pros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ress Pros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ress Pros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ress Pros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ress Pros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ress Pros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ress Pros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ress Pros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ress Pros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ress Pros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14832</TotalTime>
  <Words>269</Words>
  <Application>Microsoft Office PowerPoint</Application>
  <PresentationFormat>On-screen Show (4:3)</PresentationFormat>
  <Paragraphs>60</Paragraphs>
  <Slides>18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ITC Franklin Gothic Medium Cond</vt:lpstr>
      <vt:lpstr>ITC Franklin Gothic Std Medium</vt:lpstr>
      <vt:lpstr>Times New Roman</vt:lpstr>
      <vt:lpstr>Wingdings</vt:lpstr>
      <vt:lpstr>Express Pros Master</vt:lpstr>
      <vt:lpstr>PowerPoint Presentation</vt:lpstr>
      <vt:lpstr>PowerPoint Presentation</vt:lpstr>
      <vt:lpstr>MISSION</vt:lpstr>
      <vt:lpstr>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Express Personnel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tamonhollon</dc:creator>
  <cp:lastModifiedBy>Curtis, Stormy</cp:lastModifiedBy>
  <cp:revision>238</cp:revision>
  <dcterms:created xsi:type="dcterms:W3CDTF">2008-03-12T15:45:34Z</dcterms:created>
  <dcterms:modified xsi:type="dcterms:W3CDTF">2022-02-08T23:44:08Z</dcterms:modified>
</cp:coreProperties>
</file>